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8229600" cx="14630400"/>
  <p:notesSz cx="8229600" cy="14630400"/>
  <p:embeddedFontLst>
    <p:embeddedFont>
      <p:font typeface="Outfit ExtraBold"/>
      <p:bold r:id="rId18"/>
    </p:embeddedFont>
    <p:embeddedFont>
      <p:font typeface="Arim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3" roundtripDataSignature="AMtx7mgFBPhQ+/T3AtR2k+pI4ZSK5Or/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Arimo-bold.fntdata"/><Relationship Id="rId11" Type="http://schemas.openxmlformats.org/officeDocument/2006/relationships/slide" Target="slides/slide7.xml"/><Relationship Id="rId22" Type="http://schemas.openxmlformats.org/officeDocument/2006/relationships/font" Target="fonts/Arimo-boldItalic.fntdata"/><Relationship Id="rId10" Type="http://schemas.openxmlformats.org/officeDocument/2006/relationships/slide" Target="slides/slide6.xml"/><Relationship Id="rId21" Type="http://schemas.openxmlformats.org/officeDocument/2006/relationships/font" Target="fonts/Arimo-italic.fntdata"/><Relationship Id="rId13" Type="http://schemas.openxmlformats.org/officeDocument/2006/relationships/slide" Target="slides/slide9.xml"/><Relationship Id="rId12" Type="http://schemas.openxmlformats.org/officeDocument/2006/relationships/slide" Target="slides/slide8.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Arimo-regular.fntdata"/><Relationship Id="rId6" Type="http://schemas.openxmlformats.org/officeDocument/2006/relationships/slide" Target="slides/slide2.xml"/><Relationship Id="rId18" Type="http://schemas.openxmlformats.org/officeDocument/2006/relationships/font" Target="fonts/OutfitExtraBold-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 name="Google Shape;33;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4" name="Google Shape;34;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52" name="Google Shape;152;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 name="Google Shape;166;p1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67" name="Google Shape;167;p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1" name="Google Shape;181;p1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2" name="Google Shape;182;p1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6" name="Google Shape;196;p1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97" name="Google Shape;197;p1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 name="Google Shape;41;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2" name="Google Shape;42;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 name="Google Shape;54;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5" name="Google Shape;55;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 name="Google Shape;66;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7" name="Google Shape;67;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 name="Google Shape;90;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1" name="Google Shape;91;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 name="Google Shape;100;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1" name="Google Shape;101;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 name="Google Shape;111;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2" name="Google Shape;112;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 name="Google Shape;124;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5" name="Google Shape;125;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38" name="Google Shape;138;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6" name="Shape 6"/>
        <p:cNvGrpSpPr/>
        <p:nvPr/>
      </p:nvGrpSpPr>
      <p:grpSpPr>
        <a:xfrm>
          <a:off x="0" y="0"/>
          <a:ext cx="0" cy="0"/>
          <a:chOff x="0" y="0"/>
          <a:chExt cx="0" cy="0"/>
        </a:xfrm>
      </p:grpSpPr>
      <p:pic>
        <p:nvPicPr>
          <p:cNvPr descr="preencoded.png" id="7" name="Google Shape;7;p1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8" name="Google Shape;8;p15"/>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 name="Google Shape;9;p1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0" name="Shape 10"/>
        <p:cNvGrpSpPr/>
        <p:nvPr/>
      </p:nvGrpSpPr>
      <p:grpSpPr>
        <a:xfrm>
          <a:off x="0" y="0"/>
          <a:ext cx="0" cy="0"/>
          <a:chOff x="0" y="0"/>
          <a:chExt cx="0" cy="0"/>
        </a:xfrm>
      </p:grpSpPr>
      <p:pic>
        <p:nvPicPr>
          <p:cNvPr descr="preencoded.png" id="11" name="Google Shape;11;p1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16"/>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1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4" name="Shape 14"/>
        <p:cNvGrpSpPr/>
        <p:nvPr/>
      </p:nvGrpSpPr>
      <p:grpSpPr>
        <a:xfrm>
          <a:off x="0" y="0"/>
          <a:ext cx="0" cy="0"/>
          <a:chOff x="0" y="0"/>
          <a:chExt cx="0" cy="0"/>
        </a:xfrm>
      </p:grpSpPr>
      <p:pic>
        <p:nvPicPr>
          <p:cNvPr descr="preencoded.png" id="15" name="Google Shape;15;p1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17"/>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1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8" name="Shape 18"/>
        <p:cNvGrpSpPr/>
        <p:nvPr/>
      </p:nvGrpSpPr>
      <p:grpSpPr>
        <a:xfrm>
          <a:off x="0" y="0"/>
          <a:ext cx="0" cy="0"/>
          <a:chOff x="0" y="0"/>
          <a:chExt cx="0" cy="0"/>
        </a:xfrm>
      </p:grpSpPr>
      <p:pic>
        <p:nvPicPr>
          <p:cNvPr descr="preencoded.png" id="19" name="Google Shape;19;p1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18"/>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1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2" name="Shape 22"/>
        <p:cNvGrpSpPr/>
        <p:nvPr/>
      </p:nvGrpSpPr>
      <p:grpSpPr>
        <a:xfrm>
          <a:off x="0" y="0"/>
          <a:ext cx="0" cy="0"/>
          <a:chOff x="0" y="0"/>
          <a:chExt cx="0" cy="0"/>
        </a:xfrm>
      </p:grpSpPr>
      <p:pic>
        <p:nvPicPr>
          <p:cNvPr descr="preencoded.png" id="23" name="Google Shape;23;p1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19"/>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1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26" name="Shape 26"/>
        <p:cNvGrpSpPr/>
        <p:nvPr/>
      </p:nvGrpSpPr>
      <p:grpSpPr>
        <a:xfrm>
          <a:off x="0" y="0"/>
          <a:ext cx="0" cy="0"/>
          <a:chOff x="0" y="0"/>
          <a:chExt cx="0" cy="0"/>
        </a:xfrm>
      </p:grpSpPr>
      <p:pic>
        <p:nvPicPr>
          <p:cNvPr descr="preencoded.png" id="27" name="Google Shape;27;p2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20"/>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2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30" name="Shape 3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1.png"/><Relationship Id="rId7" Type="http://schemas.openxmlformats.org/officeDocument/2006/relationships/image" Target="../media/image28.png"/><Relationship Id="rId8"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40.png"/><Relationship Id="rId5" Type="http://schemas.openxmlformats.org/officeDocument/2006/relationships/image" Target="../media/image35.png"/><Relationship Id="rId6"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2.png"/><Relationship Id="rId4" Type="http://schemas.openxmlformats.org/officeDocument/2006/relationships/image" Target="../media/image39.png"/><Relationship Id="rId5"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22.png"/><Relationship Id="rId6" Type="http://schemas.openxmlformats.org/officeDocument/2006/relationships/image" Target="../media/image18.png"/><Relationship Id="rId7"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20.png"/><Relationship Id="rId7"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27.png"/><Relationship Id="rId5" Type="http://schemas.openxmlformats.org/officeDocument/2006/relationships/image" Target="../media/image37.png"/><Relationship Id="rId6" Type="http://schemas.openxmlformats.org/officeDocument/2006/relationships/image" Target="../media/image25.png"/><Relationship Id="rId7"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pic>
        <p:nvPicPr>
          <p:cNvPr descr="preencoded.png" id="36" name="Google Shape;36;p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37" name="Google Shape;37;p1"/>
          <p:cNvSpPr/>
          <p:nvPr/>
        </p:nvSpPr>
        <p:spPr>
          <a:xfrm>
            <a:off x="793790" y="2295882"/>
            <a:ext cx="7556421" cy="2934653"/>
          </a:xfrm>
          <a:prstGeom prst="rect">
            <a:avLst/>
          </a:prstGeom>
          <a:noFill/>
          <a:ln>
            <a:noFill/>
          </a:ln>
        </p:spPr>
        <p:txBody>
          <a:bodyPr anchorCtr="0" anchor="t" bIns="0" lIns="0" spcFirstLastPara="1" rIns="0" wrap="square" tIns="0">
            <a:noAutofit/>
          </a:bodyPr>
          <a:lstStyle/>
          <a:p>
            <a:pPr indent="0" lvl="0" marL="0" marR="0" rtl="0" algn="l">
              <a:lnSpc>
                <a:spcPct val="125203"/>
              </a:lnSpc>
              <a:spcBef>
                <a:spcPts val="0"/>
              </a:spcBef>
              <a:spcAft>
                <a:spcPts val="0"/>
              </a:spcAft>
              <a:buClr>
                <a:srgbClr val="231971"/>
              </a:buClr>
              <a:buSzPts val="6150"/>
              <a:buFont typeface="Outfit ExtraBold"/>
              <a:buNone/>
            </a:pPr>
            <a:r>
              <a:rPr b="1" i="0" lang="en-US" sz="6150" u="none" cap="none" strike="noStrike">
                <a:solidFill>
                  <a:srgbClr val="231971"/>
                </a:solidFill>
                <a:latin typeface="Outfit ExtraBold"/>
                <a:ea typeface="Outfit ExtraBold"/>
                <a:cs typeface="Outfit ExtraBold"/>
                <a:sym typeface="Outfit ExtraBold"/>
              </a:rPr>
              <a:t>Land Cover Classification Presentation</a:t>
            </a:r>
            <a:endParaRPr b="0" i="0" sz="6150" u="none" cap="none" strike="noStrike">
              <a:solidFill>
                <a:schemeClr val="dk1"/>
              </a:solidFill>
              <a:latin typeface="Calibri"/>
              <a:ea typeface="Calibri"/>
              <a:cs typeface="Calibri"/>
              <a:sym typeface="Calibri"/>
            </a:endParaRPr>
          </a:p>
        </p:txBody>
      </p:sp>
      <p:sp>
        <p:nvSpPr>
          <p:cNvPr id="38" name="Google Shape;38;p1"/>
          <p:cNvSpPr/>
          <p:nvPr/>
        </p:nvSpPr>
        <p:spPr>
          <a:xfrm>
            <a:off x="793790" y="5570696"/>
            <a:ext cx="75564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A2742"/>
              </a:buClr>
              <a:buSzPts val="1750"/>
              <a:buFont typeface="Arimo"/>
              <a:buNone/>
            </a:pPr>
            <a:r>
              <a:rPr b="0" i="0" lang="en-US" sz="1750" u="none" cap="none" strike="noStrike">
                <a:solidFill>
                  <a:srgbClr val="2A2742"/>
                </a:solidFill>
                <a:latin typeface="Arimo"/>
                <a:ea typeface="Arimo"/>
                <a:cs typeface="Arimo"/>
                <a:sym typeface="Arimo"/>
              </a:rPr>
              <a:t>Presentation about Land cover Classification </a:t>
            </a:r>
            <a:br>
              <a:rPr b="0" i="0" lang="en-US" sz="1750" u="none" cap="none" strike="noStrike">
                <a:solidFill>
                  <a:srgbClr val="2A2742"/>
                </a:solidFill>
                <a:latin typeface="Arimo"/>
                <a:ea typeface="Arimo"/>
                <a:cs typeface="Arimo"/>
                <a:sym typeface="Arimo"/>
              </a:rPr>
            </a:br>
            <a:r>
              <a:rPr b="0" i="0" lang="en-US" sz="1750" u="none" cap="none" strike="noStrike">
                <a:solidFill>
                  <a:srgbClr val="2A2742"/>
                </a:solidFill>
                <a:latin typeface="Arimo"/>
                <a:ea typeface="Arimo"/>
                <a:cs typeface="Arimo"/>
                <a:sym typeface="Arimo"/>
              </a:rPr>
              <a:t>(AI Project presentation)</a:t>
            </a:r>
            <a:endParaRPr b="0" i="0" sz="175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0"/>
          <p:cNvSpPr/>
          <p:nvPr/>
        </p:nvSpPr>
        <p:spPr>
          <a:xfrm>
            <a:off x="303136" y="119957"/>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31971"/>
              </a:buClr>
              <a:buSzPts val="4450"/>
              <a:buFont typeface="Outfit ExtraBold"/>
              <a:buNone/>
            </a:pPr>
            <a:r>
              <a:rPr b="1" lang="en-US" sz="4450">
                <a:solidFill>
                  <a:srgbClr val="231971"/>
                </a:solidFill>
                <a:latin typeface="Outfit ExtraBold"/>
                <a:ea typeface="Outfit ExtraBold"/>
                <a:cs typeface="Outfit ExtraBold"/>
                <a:sym typeface="Outfit ExtraBold"/>
              </a:rPr>
              <a:t>Evaluation &amp; Analysis</a:t>
            </a:r>
            <a:endParaRPr sz="4450">
              <a:solidFill>
                <a:schemeClr val="dk1"/>
              </a:solidFill>
              <a:latin typeface="Calibri"/>
              <a:ea typeface="Calibri"/>
              <a:cs typeface="Calibri"/>
              <a:sym typeface="Calibri"/>
            </a:endParaRPr>
          </a:p>
        </p:txBody>
      </p:sp>
      <p:sp>
        <p:nvSpPr>
          <p:cNvPr id="155" name="Google Shape;155;p10"/>
          <p:cNvSpPr txBox="1"/>
          <p:nvPr/>
        </p:nvSpPr>
        <p:spPr>
          <a:xfrm>
            <a:off x="-22302" y="828736"/>
            <a:ext cx="7337502" cy="724429"/>
          </a:xfrm>
          <a:prstGeom prst="rect">
            <a:avLst/>
          </a:prstGeom>
          <a:noFill/>
          <a:ln>
            <a:noFill/>
          </a:ln>
        </p:spPr>
        <p:txBody>
          <a:bodyPr anchorCtr="0" anchor="t" bIns="45700" lIns="91425" spcFirstLastPara="1" rIns="91425" wrap="square" tIns="45700">
            <a:spAutoFit/>
          </a:bodyPr>
          <a:lstStyle/>
          <a:p>
            <a:pPr indent="0" lvl="0" marL="0" marR="0" rtl="0" algn="l">
              <a:lnSpc>
                <a:spcPct val="198214"/>
              </a:lnSpc>
              <a:spcBef>
                <a:spcPts val="0"/>
              </a:spcBef>
              <a:spcAft>
                <a:spcPts val="0"/>
              </a:spcAft>
              <a:buClr>
                <a:srgbClr val="231971"/>
              </a:buClr>
              <a:buSzPts val="2800"/>
              <a:buFont typeface="Outfit ExtraBold"/>
              <a:buNone/>
            </a:pPr>
            <a:r>
              <a:rPr b="1" lang="en-US" sz="2800">
                <a:solidFill>
                  <a:srgbClr val="231971"/>
                </a:solidFill>
                <a:latin typeface="Outfit ExtraBold"/>
                <a:ea typeface="Outfit ExtraBold"/>
                <a:cs typeface="Outfit ExtraBold"/>
                <a:sym typeface="Outfit ExtraBold"/>
              </a:rPr>
              <a:t>VGG19 with pre-training (98.25%+ accuracy)</a:t>
            </a:r>
            <a:endParaRPr sz="2800">
              <a:solidFill>
                <a:schemeClr val="dk1"/>
              </a:solidFill>
              <a:latin typeface="Calibri"/>
              <a:ea typeface="Calibri"/>
              <a:cs typeface="Calibri"/>
              <a:sym typeface="Calibri"/>
            </a:endParaRPr>
          </a:p>
        </p:txBody>
      </p:sp>
      <p:pic>
        <p:nvPicPr>
          <p:cNvPr id="156" name="Google Shape;156;p10"/>
          <p:cNvPicPr preferRelativeResize="0"/>
          <p:nvPr/>
        </p:nvPicPr>
        <p:blipFill rotWithShape="1">
          <a:blip r:embed="rId3">
            <a:alphaModFix/>
          </a:blip>
          <a:srcRect b="0" l="0" r="0" t="0"/>
          <a:stretch/>
        </p:blipFill>
        <p:spPr>
          <a:xfrm>
            <a:off x="-11150" y="1866585"/>
            <a:ext cx="6773138" cy="2515843"/>
          </a:xfrm>
          <a:prstGeom prst="rect">
            <a:avLst/>
          </a:prstGeom>
          <a:noFill/>
          <a:ln>
            <a:noFill/>
          </a:ln>
        </p:spPr>
      </p:pic>
      <p:pic>
        <p:nvPicPr>
          <p:cNvPr id="157" name="Google Shape;157;p10"/>
          <p:cNvPicPr preferRelativeResize="0"/>
          <p:nvPr/>
        </p:nvPicPr>
        <p:blipFill rotWithShape="1">
          <a:blip r:embed="rId4">
            <a:alphaModFix/>
          </a:blip>
          <a:srcRect b="0" l="0" r="0" t="0"/>
          <a:stretch/>
        </p:blipFill>
        <p:spPr>
          <a:xfrm>
            <a:off x="0" y="4343373"/>
            <a:ext cx="6761987" cy="1388353"/>
          </a:xfrm>
          <a:prstGeom prst="rect">
            <a:avLst/>
          </a:prstGeom>
          <a:noFill/>
          <a:ln>
            <a:noFill/>
          </a:ln>
        </p:spPr>
      </p:pic>
      <p:sp>
        <p:nvSpPr>
          <p:cNvPr id="158" name="Google Shape;158;p10"/>
          <p:cNvSpPr txBox="1"/>
          <p:nvPr/>
        </p:nvSpPr>
        <p:spPr>
          <a:xfrm>
            <a:off x="7143159" y="828735"/>
            <a:ext cx="7487241" cy="724429"/>
          </a:xfrm>
          <a:prstGeom prst="rect">
            <a:avLst/>
          </a:prstGeom>
          <a:noFill/>
          <a:ln>
            <a:noFill/>
          </a:ln>
        </p:spPr>
        <p:txBody>
          <a:bodyPr anchorCtr="0" anchor="t" bIns="45700" lIns="91425" spcFirstLastPara="1" rIns="91425" wrap="square" tIns="45700">
            <a:spAutoFit/>
          </a:bodyPr>
          <a:lstStyle/>
          <a:p>
            <a:pPr indent="0" lvl="0" marL="0" marR="0" rtl="0" algn="l">
              <a:lnSpc>
                <a:spcPct val="198214"/>
              </a:lnSpc>
              <a:spcBef>
                <a:spcPts val="0"/>
              </a:spcBef>
              <a:spcAft>
                <a:spcPts val="0"/>
              </a:spcAft>
              <a:buClr>
                <a:srgbClr val="231971"/>
              </a:buClr>
              <a:buSzPts val="2800"/>
              <a:buFont typeface="Outfit ExtraBold"/>
              <a:buNone/>
            </a:pPr>
            <a:r>
              <a:rPr b="1" lang="en-US" sz="2800">
                <a:solidFill>
                  <a:srgbClr val="231971"/>
                </a:solidFill>
                <a:latin typeface="Outfit ExtraBold"/>
                <a:ea typeface="Outfit ExtraBold"/>
                <a:cs typeface="Outfit ExtraBold"/>
                <a:sym typeface="Outfit ExtraBold"/>
              </a:rPr>
              <a:t>ResNet50 with pre-training(~98.4% accuracy)</a:t>
            </a:r>
            <a:endParaRPr sz="2800">
              <a:solidFill>
                <a:schemeClr val="dk1"/>
              </a:solidFill>
              <a:latin typeface="Calibri"/>
              <a:ea typeface="Calibri"/>
              <a:cs typeface="Calibri"/>
              <a:sym typeface="Calibri"/>
            </a:endParaRPr>
          </a:p>
        </p:txBody>
      </p:sp>
      <p:pic>
        <p:nvPicPr>
          <p:cNvPr id="159" name="Google Shape;159;p10"/>
          <p:cNvPicPr preferRelativeResize="0"/>
          <p:nvPr/>
        </p:nvPicPr>
        <p:blipFill rotWithShape="1">
          <a:blip r:embed="rId5">
            <a:alphaModFix/>
          </a:blip>
          <a:srcRect b="0" l="0" r="0" t="0"/>
          <a:stretch/>
        </p:blipFill>
        <p:spPr>
          <a:xfrm>
            <a:off x="10571356" y="5731726"/>
            <a:ext cx="4059043" cy="2384493"/>
          </a:xfrm>
          <a:prstGeom prst="rect">
            <a:avLst/>
          </a:prstGeom>
          <a:noFill/>
          <a:ln>
            <a:noFill/>
          </a:ln>
        </p:spPr>
      </p:pic>
      <p:pic>
        <p:nvPicPr>
          <p:cNvPr id="160" name="Google Shape;160;p10"/>
          <p:cNvPicPr preferRelativeResize="0"/>
          <p:nvPr/>
        </p:nvPicPr>
        <p:blipFill rotWithShape="1">
          <a:blip r:embed="rId6">
            <a:alphaModFix/>
          </a:blip>
          <a:srcRect b="0" l="0" r="0" t="0"/>
          <a:stretch/>
        </p:blipFill>
        <p:spPr>
          <a:xfrm>
            <a:off x="6761986" y="5731725"/>
            <a:ext cx="3809370" cy="2384493"/>
          </a:xfrm>
          <a:prstGeom prst="rect">
            <a:avLst/>
          </a:prstGeom>
          <a:noFill/>
          <a:ln>
            <a:noFill/>
          </a:ln>
        </p:spPr>
      </p:pic>
      <p:pic>
        <p:nvPicPr>
          <p:cNvPr id="161" name="Google Shape;161;p10"/>
          <p:cNvPicPr preferRelativeResize="0"/>
          <p:nvPr/>
        </p:nvPicPr>
        <p:blipFill rotWithShape="1">
          <a:blip r:embed="rId7">
            <a:alphaModFix/>
          </a:blip>
          <a:srcRect b="0" l="0" r="0" t="0"/>
          <a:stretch/>
        </p:blipFill>
        <p:spPr>
          <a:xfrm>
            <a:off x="6862326" y="1866583"/>
            <a:ext cx="7768073" cy="2476789"/>
          </a:xfrm>
          <a:prstGeom prst="rect">
            <a:avLst/>
          </a:prstGeom>
          <a:noFill/>
          <a:ln>
            <a:noFill/>
          </a:ln>
        </p:spPr>
      </p:pic>
      <p:pic>
        <p:nvPicPr>
          <p:cNvPr id="162" name="Google Shape;162;p10"/>
          <p:cNvPicPr preferRelativeResize="0"/>
          <p:nvPr/>
        </p:nvPicPr>
        <p:blipFill rotWithShape="1">
          <a:blip r:embed="rId8">
            <a:alphaModFix/>
          </a:blip>
          <a:srcRect b="0" l="0" r="0" t="0"/>
          <a:stretch/>
        </p:blipFill>
        <p:spPr>
          <a:xfrm>
            <a:off x="6862327" y="4343372"/>
            <a:ext cx="7768072" cy="1388352"/>
          </a:xfrm>
          <a:prstGeom prst="rect">
            <a:avLst/>
          </a:prstGeom>
          <a:noFill/>
          <a:ln>
            <a:noFill/>
          </a:ln>
        </p:spPr>
      </p:pic>
      <p:sp>
        <p:nvSpPr>
          <p:cNvPr id="163" name="Google Shape;163;p10"/>
          <p:cNvSpPr txBox="1"/>
          <p:nvPr/>
        </p:nvSpPr>
        <p:spPr>
          <a:xfrm>
            <a:off x="-11150" y="6178349"/>
            <a:ext cx="6873477"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chemeClr val="dk1"/>
                </a:solidFill>
                <a:latin typeface="Calibri"/>
                <a:ea typeface="Calibri"/>
                <a:cs typeface="Calibri"/>
                <a:sym typeface="Calibri"/>
              </a:rPr>
              <a:t>We were able to achieve near state of art performance with VGG19 and VGG16, as well as confirmed the paper’s finding about ResNet50 by achieving  accuracy around the benchmark levels.</a:t>
            </a:r>
            <a:endParaRPr/>
          </a:p>
          <a:p>
            <a:pPr indent="0" lvl="0" marL="0" marR="0" rtl="0" algn="l">
              <a:spcBef>
                <a:spcPts val="0"/>
              </a:spcBef>
              <a:spcAft>
                <a:spcPts val="0"/>
              </a:spcAft>
              <a:buNone/>
            </a:pPr>
            <a:r>
              <a:t/>
            </a:r>
            <a:endParaRPr b="1" sz="1800" u="sng">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u="sng">
                <a:solidFill>
                  <a:schemeClr val="dk1"/>
                </a:solidFill>
                <a:latin typeface="Calibri"/>
                <a:ea typeface="Calibri"/>
                <a:cs typeface="Calibri"/>
                <a:sym typeface="Calibri"/>
              </a:rPr>
              <a:t>Goes on to show that VGG16 and VGG19 models are able to reach state-of-art performances despite being much shallower.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1"/>
          <p:cNvSpPr/>
          <p:nvPr/>
        </p:nvSpPr>
        <p:spPr>
          <a:xfrm>
            <a:off x="303136" y="119957"/>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31971"/>
              </a:buClr>
              <a:buSzPts val="4450"/>
              <a:buFont typeface="Outfit ExtraBold"/>
              <a:buNone/>
            </a:pPr>
            <a:r>
              <a:rPr b="1" lang="en-US" sz="4450">
                <a:solidFill>
                  <a:srgbClr val="231971"/>
                </a:solidFill>
                <a:latin typeface="Outfit ExtraBold"/>
                <a:ea typeface="Outfit ExtraBold"/>
                <a:cs typeface="Outfit ExtraBold"/>
                <a:sym typeface="Outfit ExtraBold"/>
              </a:rPr>
              <a:t>Evaluation &amp; Analysis</a:t>
            </a:r>
            <a:endParaRPr sz="4450">
              <a:solidFill>
                <a:schemeClr val="dk1"/>
              </a:solidFill>
              <a:latin typeface="Calibri"/>
              <a:ea typeface="Calibri"/>
              <a:cs typeface="Calibri"/>
              <a:sym typeface="Calibri"/>
            </a:endParaRPr>
          </a:p>
        </p:txBody>
      </p:sp>
      <p:sp>
        <p:nvSpPr>
          <p:cNvPr id="170" name="Google Shape;170;p11"/>
          <p:cNvSpPr txBox="1"/>
          <p:nvPr/>
        </p:nvSpPr>
        <p:spPr>
          <a:xfrm>
            <a:off x="303136" y="828736"/>
            <a:ext cx="7337502" cy="724429"/>
          </a:xfrm>
          <a:prstGeom prst="rect">
            <a:avLst/>
          </a:prstGeom>
          <a:noFill/>
          <a:ln>
            <a:noFill/>
          </a:ln>
        </p:spPr>
        <p:txBody>
          <a:bodyPr anchorCtr="0" anchor="t" bIns="45700" lIns="91425" spcFirstLastPara="1" rIns="91425" wrap="square" tIns="45700">
            <a:spAutoFit/>
          </a:bodyPr>
          <a:lstStyle/>
          <a:p>
            <a:pPr indent="0" lvl="0" marL="0" marR="0" rtl="0" algn="l">
              <a:lnSpc>
                <a:spcPct val="198214"/>
              </a:lnSpc>
              <a:spcBef>
                <a:spcPts val="0"/>
              </a:spcBef>
              <a:spcAft>
                <a:spcPts val="0"/>
              </a:spcAft>
              <a:buClr>
                <a:srgbClr val="231971"/>
              </a:buClr>
              <a:buSzPts val="2800"/>
              <a:buFont typeface="Outfit ExtraBold"/>
              <a:buNone/>
            </a:pPr>
            <a:r>
              <a:rPr b="1" lang="en-US" sz="2800">
                <a:solidFill>
                  <a:srgbClr val="231971"/>
                </a:solidFill>
                <a:latin typeface="Outfit ExtraBold"/>
                <a:ea typeface="Outfit ExtraBold"/>
                <a:cs typeface="Outfit ExtraBold"/>
                <a:sym typeface="Outfit ExtraBold"/>
              </a:rPr>
              <a:t>Adversial attacks</a:t>
            </a:r>
            <a:endParaRPr sz="2800">
              <a:solidFill>
                <a:schemeClr val="dk1"/>
              </a:solidFill>
              <a:latin typeface="Calibri"/>
              <a:ea typeface="Calibri"/>
              <a:cs typeface="Calibri"/>
              <a:sym typeface="Calibri"/>
            </a:endParaRPr>
          </a:p>
        </p:txBody>
      </p:sp>
      <p:pic>
        <p:nvPicPr>
          <p:cNvPr id="171" name="Google Shape;171;p11"/>
          <p:cNvPicPr preferRelativeResize="0"/>
          <p:nvPr/>
        </p:nvPicPr>
        <p:blipFill rotWithShape="1">
          <a:blip r:embed="rId3">
            <a:alphaModFix/>
          </a:blip>
          <a:srcRect b="0" l="0" r="0" t="0"/>
          <a:stretch/>
        </p:blipFill>
        <p:spPr>
          <a:xfrm>
            <a:off x="0" y="2399391"/>
            <a:ext cx="8364117" cy="3029373"/>
          </a:xfrm>
          <a:prstGeom prst="rect">
            <a:avLst/>
          </a:prstGeom>
          <a:noFill/>
          <a:ln>
            <a:noFill/>
          </a:ln>
        </p:spPr>
      </p:pic>
      <p:sp>
        <p:nvSpPr>
          <p:cNvPr id="172" name="Google Shape;172;p11"/>
          <p:cNvSpPr txBox="1"/>
          <p:nvPr/>
        </p:nvSpPr>
        <p:spPr>
          <a:xfrm>
            <a:off x="158170" y="1556077"/>
            <a:ext cx="7337502" cy="724429"/>
          </a:xfrm>
          <a:prstGeom prst="rect">
            <a:avLst/>
          </a:prstGeom>
          <a:noFill/>
          <a:ln>
            <a:noFill/>
          </a:ln>
        </p:spPr>
        <p:txBody>
          <a:bodyPr anchorCtr="0" anchor="t" bIns="45700" lIns="91425" spcFirstLastPara="1" rIns="91425" wrap="square" tIns="45700">
            <a:spAutoFit/>
          </a:bodyPr>
          <a:lstStyle/>
          <a:p>
            <a:pPr indent="0" lvl="0" marL="0" marR="0" rtl="0" algn="l">
              <a:lnSpc>
                <a:spcPct val="198214"/>
              </a:lnSpc>
              <a:spcBef>
                <a:spcPts val="0"/>
              </a:spcBef>
              <a:spcAft>
                <a:spcPts val="0"/>
              </a:spcAft>
              <a:buClr>
                <a:srgbClr val="231971"/>
              </a:buClr>
              <a:buSzPts val="2800"/>
              <a:buFont typeface="Outfit ExtraBold"/>
              <a:buNone/>
            </a:pPr>
            <a:r>
              <a:rPr b="1" lang="en-US" sz="2800">
                <a:solidFill>
                  <a:srgbClr val="231971"/>
                </a:solidFill>
                <a:latin typeface="Outfit ExtraBold"/>
                <a:ea typeface="Outfit ExtraBold"/>
                <a:cs typeface="Outfit ExtraBold"/>
                <a:sym typeface="Outfit ExtraBold"/>
              </a:rPr>
              <a:t>AugMix-Like adversial data</a:t>
            </a:r>
            <a:endParaRPr sz="2800">
              <a:solidFill>
                <a:schemeClr val="dk1"/>
              </a:solidFill>
              <a:latin typeface="Calibri"/>
              <a:ea typeface="Calibri"/>
              <a:cs typeface="Calibri"/>
              <a:sym typeface="Calibri"/>
            </a:endParaRPr>
          </a:p>
        </p:txBody>
      </p:sp>
      <p:sp>
        <p:nvSpPr>
          <p:cNvPr id="173" name="Google Shape;173;p11"/>
          <p:cNvSpPr txBox="1"/>
          <p:nvPr/>
        </p:nvSpPr>
        <p:spPr>
          <a:xfrm>
            <a:off x="-22302" y="6116952"/>
            <a:ext cx="7337502" cy="1416798"/>
          </a:xfrm>
          <a:prstGeom prst="rect">
            <a:avLst/>
          </a:prstGeom>
          <a:noFill/>
          <a:ln>
            <a:noFill/>
          </a:ln>
        </p:spPr>
        <p:txBody>
          <a:bodyPr anchorCtr="0" anchor="t" bIns="45700" lIns="91425" spcFirstLastPara="1" rIns="91425" wrap="square" tIns="45700">
            <a:spAutoFit/>
          </a:bodyPr>
          <a:lstStyle/>
          <a:p>
            <a:pPr indent="0" lvl="0" marL="0" marR="0" rtl="0" algn="l">
              <a:lnSpc>
                <a:spcPct val="2775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Not a large drop on VGG19(non regularized version). ~95% accuracy.</a:t>
            </a:r>
            <a:endParaRPr/>
          </a:p>
          <a:p>
            <a:pPr indent="0" lvl="0" marL="0" marR="0" rtl="0" algn="l">
              <a:lnSpc>
                <a:spcPct val="2775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So, We worked upon more advanced adversial attacking methods.</a:t>
            </a:r>
            <a:endParaRPr/>
          </a:p>
        </p:txBody>
      </p:sp>
      <p:pic>
        <p:nvPicPr>
          <p:cNvPr id="174" name="Google Shape;174;p11"/>
          <p:cNvPicPr preferRelativeResize="0"/>
          <p:nvPr/>
        </p:nvPicPr>
        <p:blipFill rotWithShape="1">
          <a:blip r:embed="rId4">
            <a:alphaModFix/>
          </a:blip>
          <a:srcRect b="0" l="0" r="0" t="0"/>
          <a:stretch/>
        </p:blipFill>
        <p:spPr>
          <a:xfrm>
            <a:off x="0" y="5428764"/>
            <a:ext cx="8364117" cy="938582"/>
          </a:xfrm>
          <a:prstGeom prst="rect">
            <a:avLst/>
          </a:prstGeom>
          <a:noFill/>
          <a:ln>
            <a:noFill/>
          </a:ln>
        </p:spPr>
      </p:pic>
      <p:sp>
        <p:nvSpPr>
          <p:cNvPr id="175" name="Google Shape;175;p11"/>
          <p:cNvSpPr txBox="1"/>
          <p:nvPr/>
        </p:nvSpPr>
        <p:spPr>
          <a:xfrm>
            <a:off x="8495565" y="1556077"/>
            <a:ext cx="7337502" cy="724429"/>
          </a:xfrm>
          <a:prstGeom prst="rect">
            <a:avLst/>
          </a:prstGeom>
          <a:noFill/>
          <a:ln>
            <a:noFill/>
          </a:ln>
        </p:spPr>
        <p:txBody>
          <a:bodyPr anchorCtr="0" anchor="t" bIns="45700" lIns="91425" spcFirstLastPara="1" rIns="91425" wrap="square" tIns="45700">
            <a:spAutoFit/>
          </a:bodyPr>
          <a:lstStyle/>
          <a:p>
            <a:pPr indent="0" lvl="0" marL="0" marR="0" rtl="0" algn="l">
              <a:lnSpc>
                <a:spcPct val="198214"/>
              </a:lnSpc>
              <a:spcBef>
                <a:spcPts val="0"/>
              </a:spcBef>
              <a:spcAft>
                <a:spcPts val="0"/>
              </a:spcAft>
              <a:buClr>
                <a:srgbClr val="231971"/>
              </a:buClr>
              <a:buSzPts val="2800"/>
              <a:buFont typeface="Outfit ExtraBold"/>
              <a:buNone/>
            </a:pPr>
            <a:r>
              <a:rPr b="1" lang="en-US" sz="2800">
                <a:solidFill>
                  <a:srgbClr val="231971"/>
                </a:solidFill>
                <a:latin typeface="Outfit ExtraBold"/>
                <a:ea typeface="Outfit ExtraBold"/>
                <a:cs typeface="Outfit ExtraBold"/>
                <a:sym typeface="Outfit ExtraBold"/>
              </a:rPr>
              <a:t>FGSM adversial attack method</a:t>
            </a:r>
            <a:endParaRPr sz="2800">
              <a:solidFill>
                <a:schemeClr val="dk1"/>
              </a:solidFill>
              <a:latin typeface="Calibri"/>
              <a:ea typeface="Calibri"/>
              <a:cs typeface="Calibri"/>
              <a:sym typeface="Calibri"/>
            </a:endParaRPr>
          </a:p>
        </p:txBody>
      </p:sp>
      <p:pic>
        <p:nvPicPr>
          <p:cNvPr id="176" name="Google Shape;176;p11"/>
          <p:cNvPicPr preferRelativeResize="0"/>
          <p:nvPr/>
        </p:nvPicPr>
        <p:blipFill rotWithShape="1">
          <a:blip r:embed="rId5">
            <a:alphaModFix/>
          </a:blip>
          <a:srcRect b="0" l="0" r="0" t="0"/>
          <a:stretch/>
        </p:blipFill>
        <p:spPr>
          <a:xfrm>
            <a:off x="8364117" y="2399391"/>
            <a:ext cx="6266283" cy="2384482"/>
          </a:xfrm>
          <a:prstGeom prst="rect">
            <a:avLst/>
          </a:prstGeom>
          <a:noFill/>
          <a:ln>
            <a:noFill/>
          </a:ln>
        </p:spPr>
      </p:pic>
      <p:sp>
        <p:nvSpPr>
          <p:cNvPr id="177" name="Google Shape;177;p11"/>
          <p:cNvSpPr txBox="1"/>
          <p:nvPr/>
        </p:nvSpPr>
        <p:spPr>
          <a:xfrm>
            <a:off x="8364117" y="5066549"/>
            <a:ext cx="6266283" cy="725711"/>
          </a:xfrm>
          <a:prstGeom prst="rect">
            <a:avLst/>
          </a:prstGeom>
          <a:noFill/>
          <a:ln>
            <a:noFill/>
          </a:ln>
        </p:spPr>
        <p:txBody>
          <a:bodyPr anchorCtr="0" anchor="t" bIns="45700" lIns="91425" spcFirstLastPara="1" rIns="91425" wrap="square" tIns="45700">
            <a:spAutoFit/>
          </a:bodyPr>
          <a:lstStyle/>
          <a:p>
            <a:pPr indent="0" lvl="0" marL="0" marR="0" rtl="0" algn="l">
              <a:lnSpc>
                <a:spcPct val="198214"/>
              </a:lnSpc>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Effect on vanilla VGG19(~81% only)</a:t>
            </a:r>
            <a:endParaRPr/>
          </a:p>
        </p:txBody>
      </p:sp>
      <p:pic>
        <p:nvPicPr>
          <p:cNvPr id="178" name="Google Shape;178;p11"/>
          <p:cNvPicPr preferRelativeResize="0"/>
          <p:nvPr/>
        </p:nvPicPr>
        <p:blipFill rotWithShape="1">
          <a:blip r:embed="rId6">
            <a:alphaModFix/>
          </a:blip>
          <a:srcRect b="0" l="0" r="0" t="0"/>
          <a:stretch/>
        </p:blipFill>
        <p:spPr>
          <a:xfrm>
            <a:off x="8364116" y="5932449"/>
            <a:ext cx="6266283" cy="23403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2"/>
          <p:cNvSpPr/>
          <p:nvPr/>
        </p:nvSpPr>
        <p:spPr>
          <a:xfrm>
            <a:off x="303136" y="119957"/>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31971"/>
              </a:buClr>
              <a:buSzPts val="4450"/>
              <a:buFont typeface="Outfit ExtraBold"/>
              <a:buNone/>
            </a:pPr>
            <a:r>
              <a:rPr b="1" lang="en-US" sz="4450">
                <a:solidFill>
                  <a:srgbClr val="231971"/>
                </a:solidFill>
                <a:latin typeface="Outfit ExtraBold"/>
                <a:ea typeface="Outfit ExtraBold"/>
                <a:cs typeface="Outfit ExtraBold"/>
                <a:sym typeface="Outfit ExtraBold"/>
              </a:rPr>
              <a:t>Evaluation &amp; Analysis</a:t>
            </a:r>
            <a:endParaRPr sz="4450">
              <a:solidFill>
                <a:schemeClr val="dk1"/>
              </a:solidFill>
              <a:latin typeface="Calibri"/>
              <a:ea typeface="Calibri"/>
              <a:cs typeface="Calibri"/>
              <a:sym typeface="Calibri"/>
            </a:endParaRPr>
          </a:p>
        </p:txBody>
      </p:sp>
      <p:sp>
        <p:nvSpPr>
          <p:cNvPr id="185" name="Google Shape;185;p12"/>
          <p:cNvSpPr txBox="1"/>
          <p:nvPr/>
        </p:nvSpPr>
        <p:spPr>
          <a:xfrm>
            <a:off x="303136" y="828736"/>
            <a:ext cx="7337502" cy="724429"/>
          </a:xfrm>
          <a:prstGeom prst="rect">
            <a:avLst/>
          </a:prstGeom>
          <a:noFill/>
          <a:ln>
            <a:noFill/>
          </a:ln>
        </p:spPr>
        <p:txBody>
          <a:bodyPr anchorCtr="0" anchor="t" bIns="45700" lIns="91425" spcFirstLastPara="1" rIns="91425" wrap="square" tIns="45700">
            <a:spAutoFit/>
          </a:bodyPr>
          <a:lstStyle/>
          <a:p>
            <a:pPr indent="0" lvl="0" marL="0" marR="0" rtl="0" algn="l">
              <a:lnSpc>
                <a:spcPct val="198214"/>
              </a:lnSpc>
              <a:spcBef>
                <a:spcPts val="0"/>
              </a:spcBef>
              <a:spcAft>
                <a:spcPts val="0"/>
              </a:spcAft>
              <a:buClr>
                <a:srgbClr val="231971"/>
              </a:buClr>
              <a:buSzPts val="2800"/>
              <a:buFont typeface="Outfit ExtraBold"/>
              <a:buNone/>
            </a:pPr>
            <a:r>
              <a:rPr b="1" lang="en-US" sz="2800">
                <a:solidFill>
                  <a:srgbClr val="231971"/>
                </a:solidFill>
                <a:latin typeface="Outfit ExtraBold"/>
                <a:ea typeface="Outfit ExtraBold"/>
                <a:cs typeface="Outfit ExtraBold"/>
                <a:sym typeface="Outfit ExtraBold"/>
              </a:rPr>
              <a:t>Adversial attacks</a:t>
            </a:r>
            <a:endParaRPr sz="2800">
              <a:solidFill>
                <a:schemeClr val="dk1"/>
              </a:solidFill>
              <a:latin typeface="Calibri"/>
              <a:ea typeface="Calibri"/>
              <a:cs typeface="Calibri"/>
              <a:sym typeface="Calibri"/>
            </a:endParaRPr>
          </a:p>
        </p:txBody>
      </p:sp>
      <p:sp>
        <p:nvSpPr>
          <p:cNvPr id="186" name="Google Shape;186;p12"/>
          <p:cNvSpPr txBox="1"/>
          <p:nvPr/>
        </p:nvSpPr>
        <p:spPr>
          <a:xfrm>
            <a:off x="210209" y="1533491"/>
            <a:ext cx="7337502" cy="724429"/>
          </a:xfrm>
          <a:prstGeom prst="rect">
            <a:avLst/>
          </a:prstGeom>
          <a:noFill/>
          <a:ln>
            <a:noFill/>
          </a:ln>
        </p:spPr>
        <p:txBody>
          <a:bodyPr anchorCtr="0" anchor="t" bIns="45700" lIns="91425" spcFirstLastPara="1" rIns="91425" wrap="square" tIns="45700">
            <a:spAutoFit/>
          </a:bodyPr>
          <a:lstStyle/>
          <a:p>
            <a:pPr indent="0" lvl="0" marL="0" marR="0" rtl="0" algn="l">
              <a:lnSpc>
                <a:spcPct val="198214"/>
              </a:lnSpc>
              <a:spcBef>
                <a:spcPts val="0"/>
              </a:spcBef>
              <a:spcAft>
                <a:spcPts val="0"/>
              </a:spcAft>
              <a:buClr>
                <a:srgbClr val="231971"/>
              </a:buClr>
              <a:buSzPts val="2800"/>
              <a:buFont typeface="Outfit ExtraBold"/>
              <a:buNone/>
            </a:pPr>
            <a:r>
              <a:rPr b="1" lang="en-US" sz="2800">
                <a:solidFill>
                  <a:srgbClr val="231971"/>
                </a:solidFill>
                <a:latin typeface="Outfit ExtraBold"/>
                <a:ea typeface="Outfit ExtraBold"/>
                <a:cs typeface="Outfit ExtraBold"/>
                <a:sym typeface="Outfit ExtraBold"/>
              </a:rPr>
              <a:t>FGSM adversial attack method</a:t>
            </a:r>
            <a:endParaRPr sz="2800">
              <a:solidFill>
                <a:schemeClr val="dk1"/>
              </a:solidFill>
              <a:latin typeface="Calibri"/>
              <a:ea typeface="Calibri"/>
              <a:cs typeface="Calibri"/>
              <a:sym typeface="Calibri"/>
            </a:endParaRPr>
          </a:p>
        </p:txBody>
      </p:sp>
      <p:sp>
        <p:nvSpPr>
          <p:cNvPr id="187" name="Google Shape;187;p12"/>
          <p:cNvSpPr txBox="1"/>
          <p:nvPr/>
        </p:nvSpPr>
        <p:spPr>
          <a:xfrm>
            <a:off x="210209" y="2599819"/>
            <a:ext cx="6266283" cy="725711"/>
          </a:xfrm>
          <a:prstGeom prst="rect">
            <a:avLst/>
          </a:prstGeom>
          <a:noFill/>
          <a:ln>
            <a:noFill/>
          </a:ln>
        </p:spPr>
        <p:txBody>
          <a:bodyPr anchorCtr="0" anchor="t" bIns="45700" lIns="91425" spcFirstLastPara="1" rIns="91425" wrap="square" tIns="45700">
            <a:spAutoFit/>
          </a:bodyPr>
          <a:lstStyle/>
          <a:p>
            <a:pPr indent="0" lvl="0" marL="0" marR="0" rtl="0" algn="l">
              <a:lnSpc>
                <a:spcPct val="198214"/>
              </a:lnSpc>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Effect on vanilla ResNet(~84% accuracy)</a:t>
            </a:r>
            <a:endParaRPr/>
          </a:p>
        </p:txBody>
      </p:sp>
      <p:pic>
        <p:nvPicPr>
          <p:cNvPr id="188" name="Google Shape;188;p12"/>
          <p:cNvPicPr preferRelativeResize="0"/>
          <p:nvPr/>
        </p:nvPicPr>
        <p:blipFill rotWithShape="1">
          <a:blip r:embed="rId3">
            <a:alphaModFix/>
          </a:blip>
          <a:srcRect b="0" l="0" r="0" t="0"/>
          <a:stretch/>
        </p:blipFill>
        <p:spPr>
          <a:xfrm>
            <a:off x="0" y="3447957"/>
            <a:ext cx="7547711" cy="811809"/>
          </a:xfrm>
          <a:prstGeom prst="rect">
            <a:avLst/>
          </a:prstGeom>
          <a:noFill/>
          <a:ln>
            <a:noFill/>
          </a:ln>
        </p:spPr>
      </p:pic>
      <p:sp>
        <p:nvSpPr>
          <p:cNvPr id="189" name="Google Shape;189;p12"/>
          <p:cNvSpPr txBox="1"/>
          <p:nvPr/>
        </p:nvSpPr>
        <p:spPr>
          <a:xfrm>
            <a:off x="1" y="4289195"/>
            <a:ext cx="7640638" cy="1416798"/>
          </a:xfrm>
          <a:prstGeom prst="rect">
            <a:avLst/>
          </a:prstGeom>
          <a:noFill/>
          <a:ln>
            <a:noFill/>
          </a:ln>
        </p:spPr>
        <p:txBody>
          <a:bodyPr anchorCtr="0" anchor="t" bIns="45700" lIns="91425" spcFirstLastPara="1" rIns="91425" wrap="square" tIns="45700">
            <a:spAutoFit/>
          </a:bodyPr>
          <a:lstStyle/>
          <a:p>
            <a:pPr indent="0" lvl="0" marL="0" marR="0" rtl="0" algn="l">
              <a:lnSpc>
                <a:spcPct val="2775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Still a Loss of around 15% for untargeted attacks along with a large loss.</a:t>
            </a:r>
            <a:br>
              <a:rPr lang="en-US" sz="2000">
                <a:solidFill>
                  <a:schemeClr val="dk1"/>
                </a:solidFill>
                <a:latin typeface="Calibri"/>
                <a:ea typeface="Calibri"/>
                <a:cs typeface="Calibri"/>
                <a:sym typeface="Calibri"/>
              </a:rPr>
            </a:br>
            <a:r>
              <a:rPr lang="en-US" sz="2000">
                <a:solidFill>
                  <a:schemeClr val="dk1"/>
                </a:solidFill>
                <a:latin typeface="Calibri"/>
                <a:ea typeface="Calibri"/>
                <a:cs typeface="Calibri"/>
                <a:sym typeface="Calibri"/>
              </a:rPr>
              <a:t>Improvement on robustness due to more trainable parameters/layers.</a:t>
            </a:r>
            <a:endParaRPr/>
          </a:p>
        </p:txBody>
      </p:sp>
      <p:sp>
        <p:nvSpPr>
          <p:cNvPr id="190" name="Google Shape;190;p12"/>
          <p:cNvSpPr txBox="1"/>
          <p:nvPr/>
        </p:nvSpPr>
        <p:spPr>
          <a:xfrm>
            <a:off x="7923136" y="2599819"/>
            <a:ext cx="6266283" cy="725711"/>
          </a:xfrm>
          <a:prstGeom prst="rect">
            <a:avLst/>
          </a:prstGeom>
          <a:noFill/>
          <a:ln>
            <a:noFill/>
          </a:ln>
        </p:spPr>
        <p:txBody>
          <a:bodyPr anchorCtr="0" anchor="t" bIns="45700" lIns="91425" spcFirstLastPara="1" rIns="91425" wrap="square" tIns="45700">
            <a:spAutoFit/>
          </a:bodyPr>
          <a:lstStyle/>
          <a:p>
            <a:pPr indent="0" lvl="0" marL="0" marR="0" rtl="0" algn="l">
              <a:lnSpc>
                <a:spcPct val="198214"/>
              </a:lnSpc>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Effect on regularized VGG16(~87%)</a:t>
            </a:r>
            <a:endParaRPr/>
          </a:p>
        </p:txBody>
      </p:sp>
      <p:pic>
        <p:nvPicPr>
          <p:cNvPr id="191" name="Google Shape;191;p12"/>
          <p:cNvPicPr preferRelativeResize="0"/>
          <p:nvPr/>
        </p:nvPicPr>
        <p:blipFill rotWithShape="1">
          <a:blip r:embed="rId4">
            <a:alphaModFix/>
          </a:blip>
          <a:srcRect b="0" l="0" r="0" t="0"/>
          <a:stretch/>
        </p:blipFill>
        <p:spPr>
          <a:xfrm>
            <a:off x="7547711" y="3447957"/>
            <a:ext cx="7082689" cy="811809"/>
          </a:xfrm>
          <a:prstGeom prst="rect">
            <a:avLst/>
          </a:prstGeom>
          <a:noFill/>
          <a:ln>
            <a:noFill/>
          </a:ln>
        </p:spPr>
      </p:pic>
      <p:sp>
        <p:nvSpPr>
          <p:cNvPr id="192" name="Google Shape;192;p12"/>
          <p:cNvSpPr txBox="1"/>
          <p:nvPr/>
        </p:nvSpPr>
        <p:spPr>
          <a:xfrm>
            <a:off x="7616126" y="4289195"/>
            <a:ext cx="6880302" cy="1416798"/>
          </a:xfrm>
          <a:prstGeom prst="rect">
            <a:avLst/>
          </a:prstGeom>
          <a:noFill/>
          <a:ln>
            <a:noFill/>
          </a:ln>
        </p:spPr>
        <p:txBody>
          <a:bodyPr anchorCtr="0" anchor="t" bIns="45700" lIns="91425" spcFirstLastPara="1" rIns="91425" wrap="square" tIns="45700">
            <a:spAutoFit/>
          </a:bodyPr>
          <a:lstStyle/>
          <a:p>
            <a:pPr indent="0" lvl="0" marL="0" marR="0" rtl="0" algn="l">
              <a:lnSpc>
                <a:spcPct val="2775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Good statistics keeping in consideration the number of trainable parameters. L2 regularization makes model much more robust.</a:t>
            </a:r>
            <a:endParaRPr/>
          </a:p>
        </p:txBody>
      </p:sp>
      <p:pic>
        <p:nvPicPr>
          <p:cNvPr id="193" name="Google Shape;193;p12"/>
          <p:cNvPicPr preferRelativeResize="0"/>
          <p:nvPr/>
        </p:nvPicPr>
        <p:blipFill rotWithShape="1">
          <a:blip r:embed="rId5">
            <a:alphaModFix/>
          </a:blip>
          <a:srcRect b="0" l="0" r="0" t="0"/>
          <a:stretch/>
        </p:blipFill>
        <p:spPr>
          <a:xfrm>
            <a:off x="0" y="5800412"/>
            <a:ext cx="14616247" cy="23955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descr="preencoded.png" id="199" name="Google Shape;199;p13"/>
          <p:cNvPicPr preferRelativeResize="0"/>
          <p:nvPr/>
        </p:nvPicPr>
        <p:blipFill rotWithShape="1">
          <a:blip r:embed="rId3">
            <a:alphaModFix/>
          </a:blip>
          <a:srcRect b="0" l="0" r="0" t="0"/>
          <a:stretch/>
        </p:blipFill>
        <p:spPr>
          <a:xfrm>
            <a:off x="0" y="0"/>
            <a:ext cx="14630400" cy="2835235"/>
          </a:xfrm>
          <a:prstGeom prst="rect">
            <a:avLst/>
          </a:prstGeom>
          <a:noFill/>
          <a:ln>
            <a:noFill/>
          </a:ln>
        </p:spPr>
      </p:pic>
      <p:sp>
        <p:nvSpPr>
          <p:cNvPr id="200" name="Google Shape;200;p13"/>
          <p:cNvSpPr/>
          <p:nvPr/>
        </p:nvSpPr>
        <p:spPr>
          <a:xfrm>
            <a:off x="793790" y="4463534"/>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31971"/>
              </a:buClr>
              <a:buSzPts val="4450"/>
              <a:buFont typeface="Outfit ExtraBold"/>
              <a:buNone/>
            </a:pPr>
            <a:r>
              <a:rPr b="1" lang="en-US" sz="4450">
                <a:solidFill>
                  <a:srgbClr val="231971"/>
                </a:solidFill>
                <a:latin typeface="Outfit ExtraBold"/>
                <a:ea typeface="Outfit ExtraBold"/>
                <a:cs typeface="Outfit ExtraBold"/>
                <a:sym typeface="Outfit ExtraBold"/>
              </a:rPr>
              <a:t>Conclusion</a:t>
            </a:r>
            <a:endParaRPr sz="4450">
              <a:solidFill>
                <a:schemeClr val="dk1"/>
              </a:solidFill>
              <a:latin typeface="Calibri"/>
              <a:ea typeface="Calibri"/>
              <a:cs typeface="Calibri"/>
              <a:sym typeface="Calibri"/>
            </a:endParaRPr>
          </a:p>
        </p:txBody>
      </p:sp>
      <p:sp>
        <p:nvSpPr>
          <p:cNvPr id="201" name="Google Shape;201;p13"/>
          <p:cNvSpPr/>
          <p:nvPr/>
        </p:nvSpPr>
        <p:spPr>
          <a:xfrm>
            <a:off x="793790" y="5512475"/>
            <a:ext cx="130428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A2742"/>
              </a:buClr>
              <a:buSzPts val="1750"/>
              <a:buFont typeface="Arimo"/>
              <a:buNone/>
            </a:pPr>
            <a:r>
              <a:rPr lang="en-US" sz="1750">
                <a:solidFill>
                  <a:srgbClr val="2A2742"/>
                </a:solidFill>
                <a:latin typeface="Arimo"/>
                <a:ea typeface="Arimo"/>
                <a:cs typeface="Arimo"/>
                <a:sym typeface="Arimo"/>
              </a:rPr>
              <a:t>This project successfully showed VGG16 model’s ability to provide a near- state-of-art and robust enough solution to the problem of classification of land through satellite imagery, through EuroSAT dataset. The land type detection can find various use cases in field of technology, agriculture and city planning.</a:t>
            </a:r>
            <a:endParaRPr sz="175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pic>
        <p:nvPicPr>
          <p:cNvPr descr="preencoded.png" id="44" name="Google Shape;44;p2"/>
          <p:cNvPicPr preferRelativeResize="0"/>
          <p:nvPr/>
        </p:nvPicPr>
        <p:blipFill rotWithShape="1">
          <a:blip r:embed="rId3">
            <a:alphaModFix/>
          </a:blip>
          <a:srcRect b="0" l="0" r="0" t="0"/>
          <a:stretch/>
        </p:blipFill>
        <p:spPr>
          <a:xfrm>
            <a:off x="9144000" y="11151"/>
            <a:ext cx="5486400" cy="8229600"/>
          </a:xfrm>
          <a:prstGeom prst="rect">
            <a:avLst/>
          </a:prstGeom>
          <a:noFill/>
          <a:ln>
            <a:noFill/>
          </a:ln>
        </p:spPr>
      </p:pic>
      <p:sp>
        <p:nvSpPr>
          <p:cNvPr id="45" name="Google Shape;45;p2"/>
          <p:cNvSpPr/>
          <p:nvPr/>
        </p:nvSpPr>
        <p:spPr>
          <a:xfrm>
            <a:off x="793790" y="2203371"/>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31971"/>
              </a:buClr>
              <a:buSzPts val="4450"/>
              <a:buFont typeface="Outfit ExtraBold"/>
              <a:buNone/>
            </a:pPr>
            <a:r>
              <a:rPr b="1" lang="en-US" sz="4450">
                <a:solidFill>
                  <a:srgbClr val="231971"/>
                </a:solidFill>
                <a:latin typeface="Outfit ExtraBold"/>
                <a:ea typeface="Outfit ExtraBold"/>
                <a:cs typeface="Outfit ExtraBold"/>
                <a:sym typeface="Outfit ExtraBold"/>
              </a:rPr>
              <a:t>Project Overview</a:t>
            </a:r>
            <a:endParaRPr sz="4450">
              <a:solidFill>
                <a:schemeClr val="dk1"/>
              </a:solidFill>
              <a:latin typeface="Calibri"/>
              <a:ea typeface="Calibri"/>
              <a:cs typeface="Calibri"/>
              <a:sym typeface="Calibri"/>
            </a:endParaRPr>
          </a:p>
        </p:txBody>
      </p:sp>
      <p:sp>
        <p:nvSpPr>
          <p:cNvPr id="46" name="Google Shape;46;p2"/>
          <p:cNvSpPr/>
          <p:nvPr/>
        </p:nvSpPr>
        <p:spPr>
          <a:xfrm>
            <a:off x="793790" y="3252311"/>
            <a:ext cx="3664863" cy="2773799"/>
          </a:xfrm>
          <a:prstGeom prst="roundRect">
            <a:avLst>
              <a:gd fmla="val 3435" name="adj"/>
            </a:avLst>
          </a:prstGeom>
          <a:solidFill>
            <a:srgbClr val="E9E6FA"/>
          </a:solidFill>
          <a:ln cap="flat" cmpd="sng" w="9525">
            <a:solidFill>
              <a:srgbClr val="BD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028224" y="3486745"/>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A2742"/>
              </a:buClr>
              <a:buSzPts val="2200"/>
              <a:buFont typeface="Outfit ExtraBold"/>
              <a:buNone/>
            </a:pPr>
            <a:r>
              <a:rPr b="1" lang="en-US" sz="2200">
                <a:solidFill>
                  <a:srgbClr val="2A2742"/>
                </a:solidFill>
                <a:latin typeface="Outfit ExtraBold"/>
                <a:ea typeface="Outfit ExtraBold"/>
                <a:cs typeface="Outfit ExtraBold"/>
                <a:sym typeface="Outfit ExtraBold"/>
              </a:rPr>
              <a:t>Mission</a:t>
            </a:r>
            <a:endParaRPr sz="2200">
              <a:solidFill>
                <a:schemeClr val="dk1"/>
              </a:solidFill>
              <a:latin typeface="Calibri"/>
              <a:ea typeface="Calibri"/>
              <a:cs typeface="Calibri"/>
              <a:sym typeface="Calibri"/>
            </a:endParaRPr>
          </a:p>
        </p:txBody>
      </p:sp>
      <p:sp>
        <p:nvSpPr>
          <p:cNvPr id="48" name="Google Shape;48;p2"/>
          <p:cNvSpPr/>
          <p:nvPr/>
        </p:nvSpPr>
        <p:spPr>
          <a:xfrm>
            <a:off x="1028224" y="3977164"/>
            <a:ext cx="3195995"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A2742"/>
              </a:buClr>
              <a:buSzPts val="1750"/>
              <a:buFont typeface="Arimo"/>
              <a:buNone/>
            </a:pPr>
            <a:r>
              <a:rPr lang="en-US" sz="1750">
                <a:solidFill>
                  <a:srgbClr val="2A2742"/>
                </a:solidFill>
                <a:latin typeface="Arimo"/>
                <a:ea typeface="Arimo"/>
                <a:cs typeface="Arimo"/>
                <a:sym typeface="Arimo"/>
              </a:rPr>
              <a:t>The mission of this project is to accurately classify different land cover types, such as forests, croplands, and urban areas, using satellite imagery.</a:t>
            </a:r>
            <a:endParaRPr sz="1750">
              <a:solidFill>
                <a:schemeClr val="dk1"/>
              </a:solidFill>
              <a:latin typeface="Calibri"/>
              <a:ea typeface="Calibri"/>
              <a:cs typeface="Calibri"/>
              <a:sym typeface="Calibri"/>
            </a:endParaRPr>
          </a:p>
        </p:txBody>
      </p:sp>
      <p:sp>
        <p:nvSpPr>
          <p:cNvPr id="49" name="Google Shape;49;p2"/>
          <p:cNvSpPr/>
          <p:nvPr/>
        </p:nvSpPr>
        <p:spPr>
          <a:xfrm>
            <a:off x="4685467" y="3252311"/>
            <a:ext cx="3664863" cy="2773799"/>
          </a:xfrm>
          <a:prstGeom prst="roundRect">
            <a:avLst>
              <a:gd fmla="val 3435" name="adj"/>
            </a:avLst>
          </a:prstGeom>
          <a:solidFill>
            <a:srgbClr val="E9E6FA"/>
          </a:solidFill>
          <a:ln cap="flat" cmpd="sng" w="9525">
            <a:solidFill>
              <a:srgbClr val="BD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4919901" y="3486745"/>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A2742"/>
              </a:buClr>
              <a:buSzPts val="2200"/>
              <a:buFont typeface="Outfit ExtraBold"/>
              <a:buNone/>
            </a:pPr>
            <a:r>
              <a:rPr b="1" lang="en-US" sz="2200">
                <a:solidFill>
                  <a:srgbClr val="2A2742"/>
                </a:solidFill>
                <a:latin typeface="Outfit ExtraBold"/>
                <a:ea typeface="Outfit ExtraBold"/>
                <a:cs typeface="Outfit ExtraBold"/>
                <a:sym typeface="Outfit ExtraBold"/>
              </a:rPr>
              <a:t>Goal</a:t>
            </a:r>
            <a:endParaRPr sz="2200">
              <a:solidFill>
                <a:schemeClr val="dk1"/>
              </a:solidFill>
              <a:latin typeface="Calibri"/>
              <a:ea typeface="Calibri"/>
              <a:cs typeface="Calibri"/>
              <a:sym typeface="Calibri"/>
            </a:endParaRPr>
          </a:p>
        </p:txBody>
      </p:sp>
      <p:sp>
        <p:nvSpPr>
          <p:cNvPr id="51" name="Google Shape;51;p2"/>
          <p:cNvSpPr/>
          <p:nvPr/>
        </p:nvSpPr>
        <p:spPr>
          <a:xfrm>
            <a:off x="4919901" y="3977164"/>
            <a:ext cx="3195995"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A2742"/>
              </a:buClr>
              <a:buSzPts val="1750"/>
              <a:buFont typeface="Arimo"/>
              <a:buNone/>
            </a:pPr>
            <a:r>
              <a:rPr lang="en-US" sz="1750">
                <a:solidFill>
                  <a:srgbClr val="2A2742"/>
                </a:solidFill>
                <a:latin typeface="Arimo"/>
                <a:ea typeface="Arimo"/>
                <a:cs typeface="Arimo"/>
                <a:sym typeface="Arimo"/>
              </a:rPr>
              <a:t>To develop a fast, robust and reliable machine learning model that can quickly and accurately identify and map different land cover types.</a:t>
            </a:r>
            <a:endParaRPr sz="175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3"/>
          <p:cNvSpPr/>
          <p:nvPr/>
        </p:nvSpPr>
        <p:spPr>
          <a:xfrm>
            <a:off x="758666" y="596146"/>
            <a:ext cx="5449491" cy="677466"/>
          </a:xfrm>
          <a:prstGeom prst="rect">
            <a:avLst/>
          </a:prstGeom>
          <a:noFill/>
          <a:ln>
            <a:noFill/>
          </a:ln>
        </p:spPr>
        <p:txBody>
          <a:bodyPr anchorCtr="0" anchor="t" bIns="0" lIns="0" spcFirstLastPara="1" rIns="0" wrap="square" tIns="0">
            <a:noAutofit/>
          </a:bodyPr>
          <a:lstStyle/>
          <a:p>
            <a:pPr indent="0" lvl="0" marL="0" marR="0" rtl="0" algn="l">
              <a:lnSpc>
                <a:spcPct val="124705"/>
              </a:lnSpc>
              <a:spcBef>
                <a:spcPts val="0"/>
              </a:spcBef>
              <a:spcAft>
                <a:spcPts val="0"/>
              </a:spcAft>
              <a:buClr>
                <a:srgbClr val="231971"/>
              </a:buClr>
              <a:buSzPts val="4250"/>
              <a:buFont typeface="Outfit ExtraBold"/>
              <a:buNone/>
            </a:pPr>
            <a:r>
              <a:rPr b="1" lang="en-US" sz="4250">
                <a:solidFill>
                  <a:srgbClr val="231971"/>
                </a:solidFill>
                <a:latin typeface="Outfit ExtraBold"/>
                <a:ea typeface="Outfit ExtraBold"/>
                <a:cs typeface="Outfit ExtraBold"/>
                <a:sym typeface="Outfit ExtraBold"/>
              </a:rPr>
              <a:t>Data &amp; Preprocessing</a:t>
            </a:r>
            <a:endParaRPr sz="4250">
              <a:solidFill>
                <a:schemeClr val="dk1"/>
              </a:solidFill>
              <a:latin typeface="Calibri"/>
              <a:ea typeface="Calibri"/>
              <a:cs typeface="Calibri"/>
              <a:sym typeface="Calibri"/>
            </a:endParaRPr>
          </a:p>
        </p:txBody>
      </p:sp>
      <p:sp>
        <p:nvSpPr>
          <p:cNvPr id="58" name="Google Shape;58;p3"/>
          <p:cNvSpPr/>
          <p:nvPr/>
        </p:nvSpPr>
        <p:spPr>
          <a:xfrm>
            <a:off x="758666" y="1815465"/>
            <a:ext cx="2709863" cy="338733"/>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231971"/>
              </a:buClr>
              <a:buSzPts val="2100"/>
              <a:buFont typeface="Outfit ExtraBold"/>
              <a:buNone/>
            </a:pPr>
            <a:r>
              <a:rPr b="1" lang="en-US" sz="2100">
                <a:solidFill>
                  <a:srgbClr val="231971"/>
                </a:solidFill>
                <a:latin typeface="Outfit ExtraBold"/>
                <a:ea typeface="Outfit ExtraBold"/>
                <a:cs typeface="Outfit ExtraBold"/>
                <a:sym typeface="Outfit ExtraBold"/>
              </a:rPr>
              <a:t>Data Split</a:t>
            </a:r>
            <a:endParaRPr sz="2100">
              <a:solidFill>
                <a:schemeClr val="dk1"/>
              </a:solidFill>
              <a:latin typeface="Calibri"/>
              <a:ea typeface="Calibri"/>
              <a:cs typeface="Calibri"/>
              <a:sym typeface="Calibri"/>
            </a:endParaRPr>
          </a:p>
        </p:txBody>
      </p:sp>
      <p:sp>
        <p:nvSpPr>
          <p:cNvPr id="59" name="Google Shape;59;p3"/>
          <p:cNvSpPr/>
          <p:nvPr/>
        </p:nvSpPr>
        <p:spPr>
          <a:xfrm>
            <a:off x="758666" y="2370892"/>
            <a:ext cx="6292096" cy="1040487"/>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A2742"/>
              </a:buClr>
              <a:buSzPts val="1700"/>
              <a:buFont typeface="Arimo"/>
              <a:buNone/>
            </a:pPr>
            <a:r>
              <a:rPr lang="en-US" sz="1700">
                <a:solidFill>
                  <a:srgbClr val="2A2742"/>
                </a:solidFill>
                <a:latin typeface="Arimo"/>
                <a:ea typeface="Arimo"/>
                <a:cs typeface="Arimo"/>
                <a:sym typeface="Arimo"/>
              </a:rPr>
              <a:t>The dataset used was EuroSAT, consists of satellite imagery labeled with 10 different land cover classes, such as deciduous forests, grasslands, and built-up areas.</a:t>
            </a:r>
            <a:br>
              <a:rPr lang="en-US" sz="1700">
                <a:solidFill>
                  <a:srgbClr val="2A2742"/>
                </a:solidFill>
                <a:latin typeface="Arimo"/>
                <a:ea typeface="Arimo"/>
                <a:cs typeface="Arimo"/>
                <a:sym typeface="Arimo"/>
              </a:rPr>
            </a:br>
            <a:br>
              <a:rPr lang="en-US" sz="1700">
                <a:solidFill>
                  <a:srgbClr val="2A2742"/>
                </a:solidFill>
                <a:latin typeface="Arimo"/>
                <a:ea typeface="Arimo"/>
                <a:cs typeface="Arimo"/>
                <a:sym typeface="Arimo"/>
              </a:rPr>
            </a:br>
            <a:endParaRPr sz="1700">
              <a:solidFill>
                <a:srgbClr val="2A2742"/>
              </a:solidFill>
              <a:latin typeface="Arimo"/>
              <a:ea typeface="Arimo"/>
              <a:cs typeface="Arimo"/>
              <a:sym typeface="Arimo"/>
            </a:endParaRPr>
          </a:p>
          <a:p>
            <a:pPr indent="0" lvl="0" marL="0" marR="0" rtl="0" algn="l">
              <a:lnSpc>
                <a:spcPct val="158823"/>
              </a:lnSpc>
              <a:spcBef>
                <a:spcPts val="0"/>
              </a:spcBef>
              <a:spcAft>
                <a:spcPts val="0"/>
              </a:spcAft>
              <a:buClr>
                <a:schemeClr val="dk1"/>
              </a:buClr>
              <a:buSzPts val="1700"/>
              <a:buFont typeface="Calibri"/>
              <a:buNone/>
            </a:pPr>
            <a:r>
              <a:t/>
            </a:r>
            <a:endParaRPr b="1" sz="1700">
              <a:solidFill>
                <a:srgbClr val="2A2742"/>
              </a:solidFill>
              <a:latin typeface="Arimo"/>
              <a:ea typeface="Arimo"/>
              <a:cs typeface="Arimo"/>
              <a:sym typeface="Arimo"/>
            </a:endParaRPr>
          </a:p>
          <a:p>
            <a:pPr indent="0" lvl="0" marL="0" marR="0" rtl="0" algn="l">
              <a:lnSpc>
                <a:spcPct val="128571"/>
              </a:lnSpc>
              <a:spcBef>
                <a:spcPts val="0"/>
              </a:spcBef>
              <a:spcAft>
                <a:spcPts val="0"/>
              </a:spcAft>
              <a:buClr>
                <a:srgbClr val="2A2742"/>
              </a:buClr>
              <a:buSzPts val="2100"/>
              <a:buFont typeface="Arimo"/>
              <a:buNone/>
            </a:pPr>
            <a:r>
              <a:rPr b="1" lang="en-US" sz="2100">
                <a:solidFill>
                  <a:srgbClr val="2A2742"/>
                </a:solidFill>
                <a:latin typeface="Arimo"/>
                <a:ea typeface="Arimo"/>
                <a:cs typeface="Arimo"/>
                <a:sym typeface="Arimo"/>
              </a:rPr>
              <a:t>Split:-70% Training || 20% Validation || 10% Testing</a:t>
            </a:r>
            <a:endParaRPr b="1" sz="2100">
              <a:solidFill>
                <a:schemeClr val="dk1"/>
              </a:solidFill>
              <a:latin typeface="Calibri"/>
              <a:ea typeface="Calibri"/>
              <a:cs typeface="Calibri"/>
              <a:sym typeface="Calibri"/>
            </a:endParaRPr>
          </a:p>
        </p:txBody>
      </p:sp>
      <p:sp>
        <p:nvSpPr>
          <p:cNvPr id="60" name="Google Shape;60;p3"/>
          <p:cNvSpPr/>
          <p:nvPr/>
        </p:nvSpPr>
        <p:spPr>
          <a:xfrm>
            <a:off x="7587258" y="1815465"/>
            <a:ext cx="2709863" cy="338733"/>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231971"/>
              </a:buClr>
              <a:buSzPts val="2100"/>
              <a:buFont typeface="Outfit ExtraBold"/>
              <a:buNone/>
            </a:pPr>
            <a:r>
              <a:rPr b="1" lang="en-US" sz="2100">
                <a:solidFill>
                  <a:srgbClr val="231971"/>
                </a:solidFill>
                <a:latin typeface="Outfit ExtraBold"/>
                <a:ea typeface="Outfit ExtraBold"/>
                <a:cs typeface="Outfit ExtraBold"/>
                <a:sym typeface="Outfit ExtraBold"/>
              </a:rPr>
              <a:t>Preprocessing</a:t>
            </a:r>
            <a:endParaRPr sz="2100">
              <a:solidFill>
                <a:schemeClr val="dk1"/>
              </a:solidFill>
              <a:latin typeface="Calibri"/>
              <a:ea typeface="Calibri"/>
              <a:cs typeface="Calibri"/>
              <a:sym typeface="Calibri"/>
            </a:endParaRPr>
          </a:p>
        </p:txBody>
      </p:sp>
      <p:sp>
        <p:nvSpPr>
          <p:cNvPr id="61" name="Google Shape;61;p3"/>
          <p:cNvSpPr/>
          <p:nvPr/>
        </p:nvSpPr>
        <p:spPr>
          <a:xfrm>
            <a:off x="7579638" y="2226613"/>
            <a:ext cx="6292096" cy="693658"/>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A2742"/>
              </a:buClr>
              <a:buSzPts val="1700"/>
              <a:buFont typeface="Arimo"/>
              <a:buNone/>
            </a:pPr>
            <a:r>
              <a:rPr lang="en-US" sz="1700">
                <a:solidFill>
                  <a:srgbClr val="2A2742"/>
                </a:solidFill>
                <a:latin typeface="Arimo"/>
                <a:ea typeface="Arimo"/>
                <a:cs typeface="Arimo"/>
                <a:sym typeface="Arimo"/>
              </a:rPr>
              <a:t>The images were resized to a common size(64x64) and normalized to improve the model's performance and generalization.</a:t>
            </a:r>
            <a:endParaRPr sz="1700">
              <a:solidFill>
                <a:schemeClr val="dk1"/>
              </a:solidFill>
              <a:latin typeface="Calibri"/>
              <a:ea typeface="Calibri"/>
              <a:cs typeface="Calibri"/>
              <a:sym typeface="Calibri"/>
            </a:endParaRPr>
          </a:p>
        </p:txBody>
      </p:sp>
      <p:pic>
        <p:nvPicPr>
          <p:cNvPr id="62" name="Google Shape;62;p3"/>
          <p:cNvPicPr preferRelativeResize="0"/>
          <p:nvPr/>
        </p:nvPicPr>
        <p:blipFill rotWithShape="1">
          <a:blip r:embed="rId3">
            <a:alphaModFix/>
          </a:blip>
          <a:srcRect b="0" l="0" r="0" t="0"/>
          <a:stretch/>
        </p:blipFill>
        <p:spPr>
          <a:xfrm>
            <a:off x="7443645" y="3411379"/>
            <a:ext cx="7064091" cy="4695557"/>
          </a:xfrm>
          <a:prstGeom prst="rect">
            <a:avLst/>
          </a:prstGeom>
          <a:noFill/>
          <a:ln>
            <a:noFill/>
          </a:ln>
        </p:spPr>
      </p:pic>
      <p:sp>
        <p:nvSpPr>
          <p:cNvPr id="63" name="Google Shape;63;p3"/>
          <p:cNvSpPr txBox="1"/>
          <p:nvPr/>
        </p:nvSpPr>
        <p:spPr>
          <a:xfrm>
            <a:off x="471543" y="5911904"/>
            <a:ext cx="7315200" cy="16619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00">
                <a:solidFill>
                  <a:srgbClr val="2A2742"/>
                </a:solidFill>
                <a:latin typeface="Arimo"/>
                <a:ea typeface="Arimo"/>
                <a:cs typeface="Arimo"/>
                <a:sym typeface="Arimo"/>
              </a:rPr>
              <a:t>Classes: ['AnnualCrop', 'Forest', 'HerbaceousVegetation', 'Highway', 'Industrial', 'Pasture', 'PermanentCrop', 'Residential', 'River', 'SeaLake’]</a:t>
            </a:r>
            <a:endParaRPr/>
          </a:p>
          <a:p>
            <a:pPr indent="0" lvl="0" marL="0" marR="0" rtl="0" algn="l">
              <a:spcBef>
                <a:spcPts val="0"/>
              </a:spcBef>
              <a:spcAft>
                <a:spcPts val="0"/>
              </a:spcAft>
              <a:buNone/>
            </a:pPr>
            <a:r>
              <a:t/>
            </a:r>
            <a:endParaRPr b="1" sz="1700">
              <a:solidFill>
                <a:srgbClr val="2A2742"/>
              </a:solidFill>
              <a:latin typeface="Arimo"/>
              <a:ea typeface="Arimo"/>
              <a:cs typeface="Arimo"/>
              <a:sym typeface="Arimo"/>
            </a:endParaRPr>
          </a:p>
          <a:p>
            <a:pPr indent="0" lvl="0" marL="0" marR="0" rtl="0" algn="l">
              <a:spcBef>
                <a:spcPts val="0"/>
              </a:spcBef>
              <a:spcAft>
                <a:spcPts val="0"/>
              </a:spcAft>
              <a:buNone/>
            </a:pPr>
            <a:r>
              <a:t/>
            </a:r>
            <a:endParaRPr b="1" sz="1700">
              <a:solidFill>
                <a:srgbClr val="2A2742"/>
              </a:solidFill>
              <a:latin typeface="Arimo"/>
              <a:ea typeface="Arimo"/>
              <a:cs typeface="Arimo"/>
              <a:sym typeface="Arimo"/>
            </a:endParaRPr>
          </a:p>
          <a:p>
            <a:pPr indent="0" lvl="0" marL="0" marR="0" rtl="0" algn="l">
              <a:spcBef>
                <a:spcPts val="0"/>
              </a:spcBef>
              <a:spcAft>
                <a:spcPts val="0"/>
              </a:spcAft>
              <a:buNone/>
            </a:pPr>
            <a:r>
              <a:rPr b="1" lang="en-US" sz="1700">
                <a:solidFill>
                  <a:srgbClr val="2A2742"/>
                </a:solidFill>
                <a:latin typeface="Arimo"/>
                <a:ea typeface="Arimo"/>
                <a:cs typeface="Arimo"/>
                <a:sym typeface="Arimo"/>
              </a:rPr>
              <a:t> Number of samples per class: [2400,2400,2400,2000,2000,1600,2000, 2400,2000,2400]</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4"/>
          <p:cNvSpPr/>
          <p:nvPr/>
        </p:nvSpPr>
        <p:spPr>
          <a:xfrm>
            <a:off x="738426" y="748546"/>
            <a:ext cx="5275064" cy="659368"/>
          </a:xfrm>
          <a:prstGeom prst="rect">
            <a:avLst/>
          </a:prstGeom>
          <a:noFill/>
          <a:ln>
            <a:noFill/>
          </a:ln>
        </p:spPr>
        <p:txBody>
          <a:bodyPr anchorCtr="0" anchor="t" bIns="0" lIns="0" spcFirstLastPara="1" rIns="0" wrap="square" tIns="0">
            <a:noAutofit/>
          </a:bodyPr>
          <a:lstStyle/>
          <a:p>
            <a:pPr indent="0" lvl="0" marL="0" marR="0" rtl="0" algn="l">
              <a:lnSpc>
                <a:spcPct val="124096"/>
              </a:lnSpc>
              <a:spcBef>
                <a:spcPts val="0"/>
              </a:spcBef>
              <a:spcAft>
                <a:spcPts val="0"/>
              </a:spcAft>
              <a:buClr>
                <a:srgbClr val="231971"/>
              </a:buClr>
              <a:buSzPts val="4150"/>
              <a:buFont typeface="Outfit ExtraBold"/>
              <a:buNone/>
            </a:pPr>
            <a:r>
              <a:rPr b="1" lang="en-US" sz="4150">
                <a:solidFill>
                  <a:srgbClr val="231971"/>
                </a:solidFill>
                <a:latin typeface="Outfit ExtraBold"/>
                <a:ea typeface="Outfit ExtraBold"/>
                <a:cs typeface="Outfit ExtraBold"/>
                <a:sym typeface="Outfit ExtraBold"/>
              </a:rPr>
              <a:t>Model Development</a:t>
            </a:r>
            <a:endParaRPr sz="4150">
              <a:solidFill>
                <a:schemeClr val="dk1"/>
              </a:solidFill>
              <a:latin typeface="Calibri"/>
              <a:ea typeface="Calibri"/>
              <a:cs typeface="Calibri"/>
              <a:sym typeface="Calibri"/>
            </a:endParaRPr>
          </a:p>
        </p:txBody>
      </p:sp>
      <p:sp>
        <p:nvSpPr>
          <p:cNvPr id="70" name="Google Shape;70;p4"/>
          <p:cNvSpPr/>
          <p:nvPr/>
        </p:nvSpPr>
        <p:spPr>
          <a:xfrm>
            <a:off x="1043464" y="1724382"/>
            <a:ext cx="22860" cy="5756553"/>
          </a:xfrm>
          <a:prstGeom prst="roundRect">
            <a:avLst>
              <a:gd fmla="val 387669" name="adj"/>
            </a:avLst>
          </a:prstGeom>
          <a:solidFill>
            <a:srgbClr val="BDB8D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 name="Google Shape;71;p4"/>
          <p:cNvSpPr/>
          <p:nvPr/>
        </p:nvSpPr>
        <p:spPr>
          <a:xfrm>
            <a:off x="1269385" y="2187535"/>
            <a:ext cx="738426" cy="22860"/>
          </a:xfrm>
          <a:prstGeom prst="roundRect">
            <a:avLst>
              <a:gd fmla="val 387669" name="adj"/>
            </a:avLst>
          </a:prstGeom>
          <a:solidFill>
            <a:srgbClr val="BD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817543" y="1961674"/>
            <a:ext cx="474702" cy="474702"/>
          </a:xfrm>
          <a:prstGeom prst="roundRect">
            <a:avLst>
              <a:gd fmla="val 18669" name="adj"/>
            </a:avLst>
          </a:prstGeom>
          <a:solidFill>
            <a:srgbClr val="E9E6FA"/>
          </a:solidFill>
          <a:ln cap="flat" cmpd="sng" w="9525">
            <a:solidFill>
              <a:srgbClr val="BD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993160" y="2040731"/>
            <a:ext cx="123468" cy="31646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A2742"/>
              </a:buClr>
              <a:buSzPts val="2450"/>
              <a:buFont typeface="Outfit ExtraBold"/>
              <a:buNone/>
            </a:pPr>
            <a:r>
              <a:rPr b="1" lang="en-US" sz="2450">
                <a:solidFill>
                  <a:srgbClr val="2A2742"/>
                </a:solidFill>
                <a:latin typeface="Outfit ExtraBold"/>
                <a:ea typeface="Outfit ExtraBold"/>
                <a:cs typeface="Outfit ExtraBold"/>
                <a:sym typeface="Outfit ExtraBold"/>
              </a:rPr>
              <a:t>1</a:t>
            </a:r>
            <a:endParaRPr sz="2450">
              <a:solidFill>
                <a:schemeClr val="dk1"/>
              </a:solidFill>
              <a:latin typeface="Calibri"/>
              <a:ea typeface="Calibri"/>
              <a:cs typeface="Calibri"/>
              <a:sym typeface="Calibri"/>
            </a:endParaRPr>
          </a:p>
        </p:txBody>
      </p:sp>
      <p:sp>
        <p:nvSpPr>
          <p:cNvPr id="74" name="Google Shape;74;p4"/>
          <p:cNvSpPr/>
          <p:nvPr/>
        </p:nvSpPr>
        <p:spPr>
          <a:xfrm>
            <a:off x="2215396" y="1935361"/>
            <a:ext cx="2637473" cy="329565"/>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A2742"/>
              </a:buClr>
              <a:buSzPts val="2050"/>
              <a:buFont typeface="Outfit ExtraBold"/>
              <a:buNone/>
            </a:pPr>
            <a:r>
              <a:rPr b="1" lang="en-US" sz="2050">
                <a:solidFill>
                  <a:srgbClr val="2A2742"/>
                </a:solidFill>
                <a:latin typeface="Outfit ExtraBold"/>
                <a:ea typeface="Outfit ExtraBold"/>
                <a:cs typeface="Outfit ExtraBold"/>
                <a:sym typeface="Outfit ExtraBold"/>
              </a:rPr>
              <a:t>Baseline Model</a:t>
            </a:r>
            <a:endParaRPr sz="2050">
              <a:solidFill>
                <a:schemeClr val="dk1"/>
              </a:solidFill>
              <a:latin typeface="Calibri"/>
              <a:ea typeface="Calibri"/>
              <a:cs typeface="Calibri"/>
              <a:sym typeface="Calibri"/>
            </a:endParaRPr>
          </a:p>
        </p:txBody>
      </p:sp>
      <p:sp>
        <p:nvSpPr>
          <p:cNvPr id="75" name="Google Shape;75;p4"/>
          <p:cNvSpPr/>
          <p:nvPr/>
        </p:nvSpPr>
        <p:spPr>
          <a:xfrm>
            <a:off x="2215396" y="2391489"/>
            <a:ext cx="6190178" cy="675084"/>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A2742"/>
              </a:buClr>
              <a:buSzPts val="1650"/>
              <a:buFont typeface="Arimo"/>
              <a:buNone/>
            </a:pPr>
            <a:r>
              <a:rPr lang="en-US" sz="1650">
                <a:solidFill>
                  <a:srgbClr val="2A2742"/>
                </a:solidFill>
                <a:latin typeface="Arimo"/>
                <a:ea typeface="Arimo"/>
                <a:cs typeface="Arimo"/>
                <a:sym typeface="Arimo"/>
              </a:rPr>
              <a:t>The project started with a baseline convolutional neural network (CNN) model, which achieved an initial accuracy of 82%.</a:t>
            </a:r>
            <a:endParaRPr sz="1650">
              <a:solidFill>
                <a:schemeClr val="dk1"/>
              </a:solidFill>
              <a:latin typeface="Calibri"/>
              <a:ea typeface="Calibri"/>
              <a:cs typeface="Calibri"/>
              <a:sym typeface="Calibri"/>
            </a:endParaRPr>
          </a:p>
        </p:txBody>
      </p:sp>
      <p:sp>
        <p:nvSpPr>
          <p:cNvPr id="76" name="Google Shape;76;p4"/>
          <p:cNvSpPr/>
          <p:nvPr/>
        </p:nvSpPr>
        <p:spPr>
          <a:xfrm>
            <a:off x="1269385" y="3951684"/>
            <a:ext cx="738426" cy="22860"/>
          </a:xfrm>
          <a:prstGeom prst="roundRect">
            <a:avLst>
              <a:gd fmla="val 387669" name="adj"/>
            </a:avLst>
          </a:prstGeom>
          <a:solidFill>
            <a:srgbClr val="BD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17543" y="3725823"/>
            <a:ext cx="474702" cy="474702"/>
          </a:xfrm>
          <a:prstGeom prst="roundRect">
            <a:avLst>
              <a:gd fmla="val 18669" name="adj"/>
            </a:avLst>
          </a:prstGeom>
          <a:solidFill>
            <a:srgbClr val="E9E6FA"/>
          </a:solidFill>
          <a:ln cap="flat" cmpd="sng" w="9525">
            <a:solidFill>
              <a:srgbClr val="BD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963751" y="3804880"/>
            <a:ext cx="182285" cy="31646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A2742"/>
              </a:buClr>
              <a:buSzPts val="2450"/>
              <a:buFont typeface="Outfit ExtraBold"/>
              <a:buNone/>
            </a:pPr>
            <a:r>
              <a:rPr b="1" lang="en-US" sz="2450">
                <a:solidFill>
                  <a:srgbClr val="2A2742"/>
                </a:solidFill>
                <a:latin typeface="Outfit ExtraBold"/>
                <a:ea typeface="Outfit ExtraBold"/>
                <a:cs typeface="Outfit ExtraBold"/>
                <a:sym typeface="Outfit ExtraBold"/>
              </a:rPr>
              <a:t>2</a:t>
            </a:r>
            <a:endParaRPr sz="2450">
              <a:solidFill>
                <a:schemeClr val="dk1"/>
              </a:solidFill>
              <a:latin typeface="Calibri"/>
              <a:ea typeface="Calibri"/>
              <a:cs typeface="Calibri"/>
              <a:sym typeface="Calibri"/>
            </a:endParaRPr>
          </a:p>
        </p:txBody>
      </p:sp>
      <p:sp>
        <p:nvSpPr>
          <p:cNvPr id="79" name="Google Shape;79;p4"/>
          <p:cNvSpPr/>
          <p:nvPr/>
        </p:nvSpPr>
        <p:spPr>
          <a:xfrm>
            <a:off x="2215396" y="3699510"/>
            <a:ext cx="2902387" cy="329565"/>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A2742"/>
              </a:buClr>
              <a:buSzPts val="2050"/>
              <a:buFont typeface="Outfit ExtraBold"/>
              <a:buNone/>
            </a:pPr>
            <a:r>
              <a:rPr b="1" lang="en-US" sz="2050">
                <a:solidFill>
                  <a:srgbClr val="2A2742"/>
                </a:solidFill>
                <a:latin typeface="Outfit ExtraBold"/>
                <a:ea typeface="Outfit ExtraBold"/>
                <a:cs typeface="Outfit ExtraBold"/>
                <a:sym typeface="Outfit ExtraBold"/>
              </a:rPr>
              <a:t>Iterative Improvements</a:t>
            </a:r>
            <a:endParaRPr sz="2050">
              <a:solidFill>
                <a:schemeClr val="dk1"/>
              </a:solidFill>
              <a:latin typeface="Calibri"/>
              <a:ea typeface="Calibri"/>
              <a:cs typeface="Calibri"/>
              <a:sym typeface="Calibri"/>
            </a:endParaRPr>
          </a:p>
        </p:txBody>
      </p:sp>
      <p:sp>
        <p:nvSpPr>
          <p:cNvPr id="80" name="Google Shape;80;p4"/>
          <p:cNvSpPr/>
          <p:nvPr/>
        </p:nvSpPr>
        <p:spPr>
          <a:xfrm>
            <a:off x="2215396" y="4155638"/>
            <a:ext cx="6190178" cy="1012627"/>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A2742"/>
              </a:buClr>
              <a:buSzPts val="1650"/>
              <a:buFont typeface="Arimo"/>
              <a:buNone/>
            </a:pPr>
            <a:r>
              <a:rPr lang="en-US" sz="1650">
                <a:solidFill>
                  <a:srgbClr val="2A2742"/>
                </a:solidFill>
                <a:latin typeface="Arimo"/>
                <a:ea typeface="Arimo"/>
                <a:cs typeface="Arimo"/>
                <a:sym typeface="Arimo"/>
              </a:rPr>
              <a:t>Our team experimented with changing to VGG16, which raised the bar and gave a solid 94%+ accuracy.</a:t>
            </a:r>
            <a:endParaRPr sz="1650">
              <a:solidFill>
                <a:schemeClr val="dk1"/>
              </a:solidFill>
              <a:latin typeface="Calibri"/>
              <a:ea typeface="Calibri"/>
              <a:cs typeface="Calibri"/>
              <a:sym typeface="Calibri"/>
            </a:endParaRPr>
          </a:p>
        </p:txBody>
      </p:sp>
      <p:sp>
        <p:nvSpPr>
          <p:cNvPr id="81" name="Google Shape;81;p4"/>
          <p:cNvSpPr/>
          <p:nvPr/>
        </p:nvSpPr>
        <p:spPr>
          <a:xfrm>
            <a:off x="1269385" y="6053376"/>
            <a:ext cx="738426" cy="22860"/>
          </a:xfrm>
          <a:prstGeom prst="roundRect">
            <a:avLst>
              <a:gd fmla="val 387669" name="adj"/>
            </a:avLst>
          </a:prstGeom>
          <a:solidFill>
            <a:srgbClr val="BD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817543" y="5827514"/>
            <a:ext cx="474702" cy="474702"/>
          </a:xfrm>
          <a:prstGeom prst="roundRect">
            <a:avLst>
              <a:gd fmla="val 18669" name="adj"/>
            </a:avLst>
          </a:prstGeom>
          <a:solidFill>
            <a:srgbClr val="E9E6FA"/>
          </a:solidFill>
          <a:ln cap="flat" cmpd="sng" w="9525">
            <a:solidFill>
              <a:srgbClr val="BD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964823" y="5906572"/>
            <a:ext cx="180023" cy="31646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A2742"/>
              </a:buClr>
              <a:buSzPts val="2450"/>
              <a:buFont typeface="Outfit ExtraBold"/>
              <a:buNone/>
            </a:pPr>
            <a:r>
              <a:rPr b="1" lang="en-US" sz="2450">
                <a:solidFill>
                  <a:srgbClr val="2A2742"/>
                </a:solidFill>
                <a:latin typeface="Outfit ExtraBold"/>
                <a:ea typeface="Outfit ExtraBold"/>
                <a:cs typeface="Outfit ExtraBold"/>
                <a:sym typeface="Outfit ExtraBold"/>
              </a:rPr>
              <a:t>3</a:t>
            </a:r>
            <a:endParaRPr sz="2450">
              <a:solidFill>
                <a:schemeClr val="dk1"/>
              </a:solidFill>
              <a:latin typeface="Calibri"/>
              <a:ea typeface="Calibri"/>
              <a:cs typeface="Calibri"/>
              <a:sym typeface="Calibri"/>
            </a:endParaRPr>
          </a:p>
        </p:txBody>
      </p:sp>
      <p:sp>
        <p:nvSpPr>
          <p:cNvPr id="84" name="Google Shape;84;p4"/>
          <p:cNvSpPr/>
          <p:nvPr/>
        </p:nvSpPr>
        <p:spPr>
          <a:xfrm>
            <a:off x="2215396" y="5801201"/>
            <a:ext cx="2637473" cy="329565"/>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A2742"/>
              </a:buClr>
              <a:buSzPts val="2050"/>
              <a:buFont typeface="Outfit ExtraBold"/>
              <a:buNone/>
            </a:pPr>
            <a:r>
              <a:rPr b="1" lang="en-US" sz="2050">
                <a:solidFill>
                  <a:srgbClr val="2A2742"/>
                </a:solidFill>
                <a:latin typeface="Outfit ExtraBold"/>
                <a:ea typeface="Outfit ExtraBold"/>
                <a:cs typeface="Outfit ExtraBold"/>
                <a:sym typeface="Outfit ExtraBold"/>
              </a:rPr>
              <a:t>Transfer Learning and further improvements</a:t>
            </a:r>
            <a:endParaRPr sz="2050">
              <a:solidFill>
                <a:schemeClr val="dk1"/>
              </a:solidFill>
              <a:latin typeface="Calibri"/>
              <a:ea typeface="Calibri"/>
              <a:cs typeface="Calibri"/>
              <a:sym typeface="Calibri"/>
            </a:endParaRPr>
          </a:p>
        </p:txBody>
      </p:sp>
      <p:sp>
        <p:nvSpPr>
          <p:cNvPr id="85" name="Google Shape;85;p4"/>
          <p:cNvSpPr/>
          <p:nvPr/>
        </p:nvSpPr>
        <p:spPr>
          <a:xfrm>
            <a:off x="2215396" y="6257330"/>
            <a:ext cx="6190178" cy="1012627"/>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A2742"/>
              </a:buClr>
              <a:buSzPts val="1650"/>
              <a:buFont typeface="Arimo"/>
              <a:buNone/>
            </a:pPr>
            <a:r>
              <a:rPr lang="en-US" sz="1650">
                <a:solidFill>
                  <a:srgbClr val="2A2742"/>
                </a:solidFill>
                <a:latin typeface="Arimo"/>
                <a:ea typeface="Arimo"/>
                <a:cs typeface="Arimo"/>
                <a:sym typeface="Arimo"/>
              </a:rPr>
              <a:t>We moved ahead with transfer learning approach, applying it over 3 different networks with image-net weights getting close to state- of-art results surpassing 98% mark. Further, We experimented with some adversial attack techniques to test robustness.</a:t>
            </a:r>
            <a:endParaRPr sz="1650">
              <a:solidFill>
                <a:schemeClr val="dk1"/>
              </a:solidFill>
              <a:latin typeface="Calibri"/>
              <a:ea typeface="Calibri"/>
              <a:cs typeface="Calibri"/>
              <a:sym typeface="Calibri"/>
            </a:endParaRPr>
          </a:p>
        </p:txBody>
      </p:sp>
      <p:pic>
        <p:nvPicPr>
          <p:cNvPr id="86" name="Google Shape;86;p4"/>
          <p:cNvPicPr preferRelativeResize="0"/>
          <p:nvPr/>
        </p:nvPicPr>
        <p:blipFill rotWithShape="1">
          <a:blip r:embed="rId3">
            <a:alphaModFix/>
          </a:blip>
          <a:srcRect b="0" l="0" r="0" t="0"/>
          <a:stretch/>
        </p:blipFill>
        <p:spPr>
          <a:xfrm>
            <a:off x="8547313" y="35765"/>
            <a:ext cx="6027906" cy="4164760"/>
          </a:xfrm>
          <a:prstGeom prst="rect">
            <a:avLst/>
          </a:prstGeom>
          <a:noFill/>
          <a:ln>
            <a:noFill/>
          </a:ln>
        </p:spPr>
      </p:pic>
      <p:pic>
        <p:nvPicPr>
          <p:cNvPr id="87" name="Google Shape;87;p4"/>
          <p:cNvPicPr preferRelativeResize="0"/>
          <p:nvPr/>
        </p:nvPicPr>
        <p:blipFill rotWithShape="1">
          <a:blip r:embed="rId4">
            <a:alphaModFix/>
          </a:blip>
          <a:srcRect b="0" l="0" r="0" t="0"/>
          <a:stretch/>
        </p:blipFill>
        <p:spPr>
          <a:xfrm>
            <a:off x="8547313" y="4200525"/>
            <a:ext cx="6027906" cy="39102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5"/>
          <p:cNvSpPr/>
          <p:nvPr/>
        </p:nvSpPr>
        <p:spPr>
          <a:xfrm>
            <a:off x="303136" y="119957"/>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31971"/>
              </a:buClr>
              <a:buSzPts val="4450"/>
              <a:buFont typeface="Outfit ExtraBold"/>
              <a:buNone/>
            </a:pPr>
            <a:r>
              <a:rPr b="1" lang="en-US" sz="4450">
                <a:solidFill>
                  <a:srgbClr val="231971"/>
                </a:solidFill>
                <a:latin typeface="Outfit ExtraBold"/>
                <a:ea typeface="Outfit ExtraBold"/>
                <a:cs typeface="Outfit ExtraBold"/>
                <a:sym typeface="Outfit ExtraBold"/>
              </a:rPr>
              <a:t>Evaluation &amp; Analysis</a:t>
            </a:r>
            <a:endParaRPr sz="4450">
              <a:solidFill>
                <a:schemeClr val="dk1"/>
              </a:solidFill>
              <a:latin typeface="Calibri"/>
              <a:ea typeface="Calibri"/>
              <a:cs typeface="Calibri"/>
              <a:sym typeface="Calibri"/>
            </a:endParaRPr>
          </a:p>
        </p:txBody>
      </p:sp>
      <p:sp>
        <p:nvSpPr>
          <p:cNvPr id="94" name="Google Shape;94;p5"/>
          <p:cNvSpPr txBox="1"/>
          <p:nvPr/>
        </p:nvSpPr>
        <p:spPr>
          <a:xfrm>
            <a:off x="325439" y="828736"/>
            <a:ext cx="7337502" cy="724429"/>
          </a:xfrm>
          <a:prstGeom prst="rect">
            <a:avLst/>
          </a:prstGeom>
          <a:noFill/>
          <a:ln>
            <a:noFill/>
          </a:ln>
        </p:spPr>
        <p:txBody>
          <a:bodyPr anchorCtr="0" anchor="t" bIns="45700" lIns="91425" spcFirstLastPara="1" rIns="91425" wrap="square" tIns="45700">
            <a:spAutoFit/>
          </a:bodyPr>
          <a:lstStyle/>
          <a:p>
            <a:pPr indent="0" lvl="0" marL="0" marR="0" rtl="0" algn="l">
              <a:lnSpc>
                <a:spcPct val="198214"/>
              </a:lnSpc>
              <a:spcBef>
                <a:spcPts val="0"/>
              </a:spcBef>
              <a:spcAft>
                <a:spcPts val="0"/>
              </a:spcAft>
              <a:buClr>
                <a:srgbClr val="231971"/>
              </a:buClr>
              <a:buSzPts val="2800"/>
              <a:buFont typeface="Outfit ExtraBold"/>
              <a:buNone/>
            </a:pPr>
            <a:r>
              <a:rPr b="1" lang="en-US" sz="2800">
                <a:solidFill>
                  <a:srgbClr val="231971"/>
                </a:solidFill>
                <a:latin typeface="Outfit ExtraBold"/>
                <a:ea typeface="Outfit ExtraBold"/>
                <a:cs typeface="Outfit ExtraBold"/>
                <a:sym typeface="Outfit ExtraBold"/>
              </a:rPr>
              <a:t>Shallow CNN model (Trial-1)(~79% accuracy)</a:t>
            </a:r>
            <a:endParaRPr sz="2800">
              <a:solidFill>
                <a:schemeClr val="dk1"/>
              </a:solidFill>
              <a:latin typeface="Calibri"/>
              <a:ea typeface="Calibri"/>
              <a:cs typeface="Calibri"/>
              <a:sym typeface="Calibri"/>
            </a:endParaRPr>
          </a:p>
        </p:txBody>
      </p:sp>
      <p:pic>
        <p:nvPicPr>
          <p:cNvPr id="95" name="Google Shape;95;p5"/>
          <p:cNvPicPr preferRelativeResize="0"/>
          <p:nvPr/>
        </p:nvPicPr>
        <p:blipFill rotWithShape="1">
          <a:blip r:embed="rId3">
            <a:alphaModFix/>
          </a:blip>
          <a:srcRect b="0" l="0" r="0" t="0"/>
          <a:stretch/>
        </p:blipFill>
        <p:spPr>
          <a:xfrm>
            <a:off x="0" y="1553165"/>
            <a:ext cx="7761249" cy="6262319"/>
          </a:xfrm>
          <a:prstGeom prst="rect">
            <a:avLst/>
          </a:prstGeom>
          <a:noFill/>
          <a:ln>
            <a:noFill/>
          </a:ln>
        </p:spPr>
      </p:pic>
      <p:pic>
        <p:nvPicPr>
          <p:cNvPr id="96" name="Google Shape;96;p5"/>
          <p:cNvPicPr preferRelativeResize="0"/>
          <p:nvPr/>
        </p:nvPicPr>
        <p:blipFill rotWithShape="1">
          <a:blip r:embed="rId4">
            <a:alphaModFix/>
          </a:blip>
          <a:srcRect b="0" l="0" r="0" t="0"/>
          <a:stretch/>
        </p:blipFill>
        <p:spPr>
          <a:xfrm>
            <a:off x="7761248" y="2461687"/>
            <a:ext cx="6869152" cy="5353797"/>
          </a:xfrm>
          <a:prstGeom prst="rect">
            <a:avLst/>
          </a:prstGeom>
          <a:noFill/>
          <a:ln>
            <a:noFill/>
          </a:ln>
        </p:spPr>
      </p:pic>
      <p:pic>
        <p:nvPicPr>
          <p:cNvPr id="97" name="Google Shape;97;p5"/>
          <p:cNvPicPr preferRelativeResize="0"/>
          <p:nvPr/>
        </p:nvPicPr>
        <p:blipFill rotWithShape="1">
          <a:blip r:embed="rId5">
            <a:alphaModFix/>
          </a:blip>
          <a:srcRect b="0" l="0" r="0" t="0"/>
          <a:stretch/>
        </p:blipFill>
        <p:spPr>
          <a:xfrm>
            <a:off x="7761247" y="1422306"/>
            <a:ext cx="6852185" cy="103938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6"/>
          <p:cNvSpPr/>
          <p:nvPr/>
        </p:nvSpPr>
        <p:spPr>
          <a:xfrm>
            <a:off x="303136" y="119957"/>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31971"/>
              </a:buClr>
              <a:buSzPts val="4450"/>
              <a:buFont typeface="Outfit ExtraBold"/>
              <a:buNone/>
            </a:pPr>
            <a:r>
              <a:rPr b="1" lang="en-US" sz="4450">
                <a:solidFill>
                  <a:srgbClr val="231971"/>
                </a:solidFill>
                <a:latin typeface="Outfit ExtraBold"/>
                <a:ea typeface="Outfit ExtraBold"/>
                <a:cs typeface="Outfit ExtraBold"/>
                <a:sym typeface="Outfit ExtraBold"/>
              </a:rPr>
              <a:t>Evaluation &amp; Analysis</a:t>
            </a:r>
            <a:endParaRPr sz="4450">
              <a:solidFill>
                <a:schemeClr val="dk1"/>
              </a:solidFill>
              <a:latin typeface="Calibri"/>
              <a:ea typeface="Calibri"/>
              <a:cs typeface="Calibri"/>
              <a:sym typeface="Calibri"/>
            </a:endParaRPr>
          </a:p>
        </p:txBody>
      </p:sp>
      <p:sp>
        <p:nvSpPr>
          <p:cNvPr id="104" name="Google Shape;104;p6"/>
          <p:cNvSpPr txBox="1"/>
          <p:nvPr/>
        </p:nvSpPr>
        <p:spPr>
          <a:xfrm>
            <a:off x="325439" y="828736"/>
            <a:ext cx="7337502" cy="724429"/>
          </a:xfrm>
          <a:prstGeom prst="rect">
            <a:avLst/>
          </a:prstGeom>
          <a:noFill/>
          <a:ln>
            <a:noFill/>
          </a:ln>
        </p:spPr>
        <p:txBody>
          <a:bodyPr anchorCtr="0" anchor="t" bIns="45700" lIns="91425" spcFirstLastPara="1" rIns="91425" wrap="square" tIns="45700">
            <a:spAutoFit/>
          </a:bodyPr>
          <a:lstStyle/>
          <a:p>
            <a:pPr indent="0" lvl="0" marL="0" marR="0" rtl="0" algn="l">
              <a:lnSpc>
                <a:spcPct val="198214"/>
              </a:lnSpc>
              <a:spcBef>
                <a:spcPts val="0"/>
              </a:spcBef>
              <a:spcAft>
                <a:spcPts val="0"/>
              </a:spcAft>
              <a:buClr>
                <a:srgbClr val="231971"/>
              </a:buClr>
              <a:buSzPts val="2800"/>
              <a:buFont typeface="Outfit ExtraBold"/>
              <a:buNone/>
            </a:pPr>
            <a:r>
              <a:rPr b="1" lang="en-US" sz="2800">
                <a:solidFill>
                  <a:srgbClr val="231971"/>
                </a:solidFill>
                <a:latin typeface="Outfit ExtraBold"/>
                <a:ea typeface="Outfit ExtraBold"/>
                <a:cs typeface="Outfit ExtraBold"/>
                <a:sym typeface="Outfit ExtraBold"/>
              </a:rPr>
              <a:t>Shallow CNN model (Trial-2)(~82% accuracy)</a:t>
            </a:r>
            <a:endParaRPr sz="2800">
              <a:solidFill>
                <a:schemeClr val="dk1"/>
              </a:solidFill>
              <a:latin typeface="Calibri"/>
              <a:ea typeface="Calibri"/>
              <a:cs typeface="Calibri"/>
              <a:sym typeface="Calibri"/>
            </a:endParaRPr>
          </a:p>
        </p:txBody>
      </p:sp>
      <p:pic>
        <p:nvPicPr>
          <p:cNvPr id="105" name="Google Shape;105;p6"/>
          <p:cNvPicPr preferRelativeResize="0"/>
          <p:nvPr/>
        </p:nvPicPr>
        <p:blipFill rotWithShape="1">
          <a:blip r:embed="rId3">
            <a:alphaModFix/>
          </a:blip>
          <a:srcRect b="0" l="0" r="0" t="0"/>
          <a:stretch/>
        </p:blipFill>
        <p:spPr>
          <a:xfrm>
            <a:off x="1" y="2847224"/>
            <a:ext cx="7571678" cy="5382376"/>
          </a:xfrm>
          <a:prstGeom prst="rect">
            <a:avLst/>
          </a:prstGeom>
          <a:noFill/>
          <a:ln>
            <a:noFill/>
          </a:ln>
        </p:spPr>
      </p:pic>
      <p:pic>
        <p:nvPicPr>
          <p:cNvPr id="106" name="Google Shape;106;p6"/>
          <p:cNvPicPr preferRelativeResize="0"/>
          <p:nvPr/>
        </p:nvPicPr>
        <p:blipFill rotWithShape="1">
          <a:blip r:embed="rId4">
            <a:alphaModFix/>
          </a:blip>
          <a:srcRect b="0" l="0" r="0" t="0"/>
          <a:stretch/>
        </p:blipFill>
        <p:spPr>
          <a:xfrm>
            <a:off x="7571679" y="2847224"/>
            <a:ext cx="7058721" cy="5382376"/>
          </a:xfrm>
          <a:prstGeom prst="rect">
            <a:avLst/>
          </a:prstGeom>
          <a:noFill/>
          <a:ln>
            <a:noFill/>
          </a:ln>
        </p:spPr>
      </p:pic>
      <p:sp>
        <p:nvSpPr>
          <p:cNvPr id="107" name="Google Shape;107;p6"/>
          <p:cNvSpPr txBox="1"/>
          <p:nvPr/>
        </p:nvSpPr>
        <p:spPr>
          <a:xfrm>
            <a:off x="7685244" y="821131"/>
            <a:ext cx="7337502" cy="691023"/>
          </a:xfrm>
          <a:prstGeom prst="rect">
            <a:avLst/>
          </a:prstGeom>
          <a:noFill/>
          <a:ln>
            <a:noFill/>
          </a:ln>
        </p:spPr>
        <p:txBody>
          <a:bodyPr anchorCtr="0" anchor="t" bIns="45700" lIns="91425" spcFirstLastPara="1" rIns="91425" wrap="square" tIns="45700">
            <a:spAutoFit/>
          </a:bodyPr>
          <a:lstStyle/>
          <a:p>
            <a:pPr indent="0" lvl="0" marL="0" marR="0" rtl="0" algn="l">
              <a:lnSpc>
                <a:spcPct val="308333"/>
              </a:lnSpc>
              <a:spcBef>
                <a:spcPts val="0"/>
              </a:spcBef>
              <a:spcAft>
                <a:spcPts val="0"/>
              </a:spcAft>
              <a:buClr>
                <a:srgbClr val="231971"/>
              </a:buClr>
              <a:buSzPts val="1800"/>
              <a:buFont typeface="Outfit ExtraBold"/>
              <a:buNone/>
            </a:pPr>
            <a:r>
              <a:rPr b="1" lang="en-US" sz="1800">
                <a:solidFill>
                  <a:srgbClr val="231971"/>
                </a:solidFill>
                <a:latin typeface="Outfit ExtraBold"/>
                <a:ea typeface="Outfit ExtraBold"/>
                <a:cs typeface="Outfit ExtraBold"/>
                <a:sym typeface="Outfit ExtraBold"/>
              </a:rPr>
              <a:t>Batch-size reduced from 64 to 32</a:t>
            </a:r>
            <a:endParaRPr sz="1800">
              <a:solidFill>
                <a:schemeClr val="dk1"/>
              </a:solidFill>
              <a:latin typeface="Calibri"/>
              <a:ea typeface="Calibri"/>
              <a:cs typeface="Calibri"/>
              <a:sym typeface="Calibri"/>
            </a:endParaRPr>
          </a:p>
        </p:txBody>
      </p:sp>
      <p:pic>
        <p:nvPicPr>
          <p:cNvPr id="108" name="Google Shape;108;p6"/>
          <p:cNvPicPr preferRelativeResize="0"/>
          <p:nvPr/>
        </p:nvPicPr>
        <p:blipFill rotWithShape="1">
          <a:blip r:embed="rId5">
            <a:alphaModFix/>
          </a:blip>
          <a:srcRect b="0" l="0" r="0" t="0"/>
          <a:stretch/>
        </p:blipFill>
        <p:spPr>
          <a:xfrm>
            <a:off x="1" y="1989854"/>
            <a:ext cx="7571678" cy="85737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7"/>
          <p:cNvSpPr/>
          <p:nvPr/>
        </p:nvSpPr>
        <p:spPr>
          <a:xfrm>
            <a:off x="303136" y="119957"/>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31971"/>
              </a:buClr>
              <a:buSzPts val="4450"/>
              <a:buFont typeface="Outfit ExtraBold"/>
              <a:buNone/>
            </a:pPr>
            <a:r>
              <a:rPr b="1" lang="en-US" sz="4450">
                <a:solidFill>
                  <a:srgbClr val="231971"/>
                </a:solidFill>
                <a:latin typeface="Outfit ExtraBold"/>
                <a:ea typeface="Outfit ExtraBold"/>
                <a:cs typeface="Outfit ExtraBold"/>
                <a:sym typeface="Outfit ExtraBold"/>
              </a:rPr>
              <a:t>Evaluation &amp; Analysis</a:t>
            </a:r>
            <a:endParaRPr sz="4450">
              <a:solidFill>
                <a:schemeClr val="dk1"/>
              </a:solidFill>
              <a:latin typeface="Calibri"/>
              <a:ea typeface="Calibri"/>
              <a:cs typeface="Calibri"/>
              <a:sym typeface="Calibri"/>
            </a:endParaRPr>
          </a:p>
        </p:txBody>
      </p:sp>
      <p:sp>
        <p:nvSpPr>
          <p:cNvPr id="115" name="Google Shape;115;p7"/>
          <p:cNvSpPr txBox="1"/>
          <p:nvPr/>
        </p:nvSpPr>
        <p:spPr>
          <a:xfrm>
            <a:off x="303136" y="828736"/>
            <a:ext cx="7337502" cy="724429"/>
          </a:xfrm>
          <a:prstGeom prst="rect">
            <a:avLst/>
          </a:prstGeom>
          <a:noFill/>
          <a:ln>
            <a:noFill/>
          </a:ln>
        </p:spPr>
        <p:txBody>
          <a:bodyPr anchorCtr="0" anchor="t" bIns="45700" lIns="91425" spcFirstLastPara="1" rIns="91425" wrap="square" tIns="45700">
            <a:spAutoFit/>
          </a:bodyPr>
          <a:lstStyle/>
          <a:p>
            <a:pPr indent="0" lvl="0" marL="0" marR="0" rtl="0" algn="l">
              <a:lnSpc>
                <a:spcPct val="198214"/>
              </a:lnSpc>
              <a:spcBef>
                <a:spcPts val="0"/>
              </a:spcBef>
              <a:spcAft>
                <a:spcPts val="0"/>
              </a:spcAft>
              <a:buClr>
                <a:srgbClr val="231971"/>
              </a:buClr>
              <a:buSzPts val="2800"/>
              <a:buFont typeface="Outfit ExtraBold"/>
              <a:buNone/>
            </a:pPr>
            <a:r>
              <a:rPr b="1" lang="en-US" sz="2800">
                <a:solidFill>
                  <a:srgbClr val="231971"/>
                </a:solidFill>
                <a:latin typeface="Outfit ExtraBold"/>
                <a:ea typeface="Outfit ExtraBold"/>
                <a:cs typeface="Outfit ExtraBold"/>
                <a:sym typeface="Outfit ExtraBold"/>
              </a:rPr>
              <a:t>VGG16 without pre-training (94%+ accuracy)</a:t>
            </a:r>
            <a:endParaRPr sz="2800">
              <a:solidFill>
                <a:schemeClr val="dk1"/>
              </a:solidFill>
              <a:latin typeface="Calibri"/>
              <a:ea typeface="Calibri"/>
              <a:cs typeface="Calibri"/>
              <a:sym typeface="Calibri"/>
            </a:endParaRPr>
          </a:p>
        </p:txBody>
      </p:sp>
      <p:pic>
        <p:nvPicPr>
          <p:cNvPr id="116" name="Google Shape;116;p7"/>
          <p:cNvPicPr preferRelativeResize="0"/>
          <p:nvPr/>
        </p:nvPicPr>
        <p:blipFill rotWithShape="1">
          <a:blip r:embed="rId3">
            <a:alphaModFix/>
          </a:blip>
          <a:srcRect b="0" l="0" r="0" t="0"/>
          <a:stretch/>
        </p:blipFill>
        <p:spPr>
          <a:xfrm>
            <a:off x="0" y="1537514"/>
            <a:ext cx="8820615" cy="2722251"/>
          </a:xfrm>
          <a:prstGeom prst="rect">
            <a:avLst/>
          </a:prstGeom>
          <a:noFill/>
          <a:ln>
            <a:noFill/>
          </a:ln>
        </p:spPr>
      </p:pic>
      <p:pic>
        <p:nvPicPr>
          <p:cNvPr id="117" name="Google Shape;117;p7"/>
          <p:cNvPicPr preferRelativeResize="0"/>
          <p:nvPr/>
        </p:nvPicPr>
        <p:blipFill rotWithShape="1">
          <a:blip r:embed="rId4">
            <a:alphaModFix/>
          </a:blip>
          <a:srcRect b="0" l="0" r="0" t="0"/>
          <a:stretch/>
        </p:blipFill>
        <p:spPr>
          <a:xfrm>
            <a:off x="0" y="4226310"/>
            <a:ext cx="8820615" cy="1286054"/>
          </a:xfrm>
          <a:prstGeom prst="rect">
            <a:avLst/>
          </a:prstGeom>
          <a:noFill/>
          <a:ln>
            <a:noFill/>
          </a:ln>
        </p:spPr>
      </p:pic>
      <p:pic>
        <p:nvPicPr>
          <p:cNvPr id="118" name="Google Shape;118;p7"/>
          <p:cNvPicPr preferRelativeResize="0"/>
          <p:nvPr/>
        </p:nvPicPr>
        <p:blipFill rotWithShape="1">
          <a:blip r:embed="rId5">
            <a:alphaModFix/>
          </a:blip>
          <a:srcRect b="0" l="0" r="0" t="0"/>
          <a:stretch/>
        </p:blipFill>
        <p:spPr>
          <a:xfrm>
            <a:off x="8820614" y="932105"/>
            <a:ext cx="5809785" cy="3762558"/>
          </a:xfrm>
          <a:prstGeom prst="rect">
            <a:avLst/>
          </a:prstGeom>
          <a:noFill/>
          <a:ln>
            <a:noFill/>
          </a:ln>
        </p:spPr>
      </p:pic>
      <p:pic>
        <p:nvPicPr>
          <p:cNvPr id="119" name="Google Shape;119;p7"/>
          <p:cNvPicPr preferRelativeResize="0"/>
          <p:nvPr/>
        </p:nvPicPr>
        <p:blipFill rotWithShape="1">
          <a:blip r:embed="rId6">
            <a:alphaModFix/>
          </a:blip>
          <a:srcRect b="0" l="0" r="0" t="0"/>
          <a:stretch/>
        </p:blipFill>
        <p:spPr>
          <a:xfrm>
            <a:off x="8820615" y="4694664"/>
            <a:ext cx="5809785" cy="3534936"/>
          </a:xfrm>
          <a:prstGeom prst="rect">
            <a:avLst/>
          </a:prstGeom>
          <a:noFill/>
          <a:ln>
            <a:noFill/>
          </a:ln>
        </p:spPr>
      </p:pic>
      <p:pic>
        <p:nvPicPr>
          <p:cNvPr id="120" name="Google Shape;120;p7"/>
          <p:cNvPicPr preferRelativeResize="0"/>
          <p:nvPr/>
        </p:nvPicPr>
        <p:blipFill rotWithShape="1">
          <a:blip r:embed="rId7">
            <a:alphaModFix/>
          </a:blip>
          <a:srcRect b="0" l="0" r="0" t="0"/>
          <a:stretch/>
        </p:blipFill>
        <p:spPr>
          <a:xfrm>
            <a:off x="0" y="5512364"/>
            <a:ext cx="8820615" cy="1008498"/>
          </a:xfrm>
          <a:prstGeom prst="rect">
            <a:avLst/>
          </a:prstGeom>
          <a:noFill/>
          <a:ln>
            <a:noFill/>
          </a:ln>
        </p:spPr>
      </p:pic>
      <p:sp>
        <p:nvSpPr>
          <p:cNvPr id="121" name="Google Shape;121;p7"/>
          <p:cNvSpPr txBox="1"/>
          <p:nvPr/>
        </p:nvSpPr>
        <p:spPr>
          <a:xfrm>
            <a:off x="0" y="6876752"/>
            <a:ext cx="70029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chemeClr val="dk1"/>
                </a:solidFill>
                <a:latin typeface="Calibri"/>
                <a:ea typeface="Calibri"/>
                <a:cs typeface="Calibri"/>
                <a:sym typeface="Calibri"/>
              </a:rPr>
              <a:t>13 Conv Layers 3 Fully connected layers in VGG16</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8"/>
          <p:cNvSpPr/>
          <p:nvPr/>
        </p:nvSpPr>
        <p:spPr>
          <a:xfrm>
            <a:off x="303136" y="119957"/>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31971"/>
              </a:buClr>
              <a:buSzPts val="4450"/>
              <a:buFont typeface="Outfit ExtraBold"/>
              <a:buNone/>
            </a:pPr>
            <a:r>
              <a:rPr b="1" lang="en-US" sz="4450">
                <a:solidFill>
                  <a:srgbClr val="231971"/>
                </a:solidFill>
                <a:latin typeface="Outfit ExtraBold"/>
                <a:ea typeface="Outfit ExtraBold"/>
                <a:cs typeface="Outfit ExtraBold"/>
                <a:sym typeface="Outfit ExtraBold"/>
              </a:rPr>
              <a:t>Evaluation &amp; Analysis</a:t>
            </a:r>
            <a:endParaRPr sz="4450">
              <a:solidFill>
                <a:schemeClr val="dk1"/>
              </a:solidFill>
              <a:latin typeface="Calibri"/>
              <a:ea typeface="Calibri"/>
              <a:cs typeface="Calibri"/>
              <a:sym typeface="Calibri"/>
            </a:endParaRPr>
          </a:p>
        </p:txBody>
      </p:sp>
      <p:sp>
        <p:nvSpPr>
          <p:cNvPr id="128" name="Google Shape;128;p8"/>
          <p:cNvSpPr txBox="1"/>
          <p:nvPr/>
        </p:nvSpPr>
        <p:spPr>
          <a:xfrm>
            <a:off x="303136" y="828736"/>
            <a:ext cx="7337502" cy="724429"/>
          </a:xfrm>
          <a:prstGeom prst="rect">
            <a:avLst/>
          </a:prstGeom>
          <a:noFill/>
          <a:ln>
            <a:noFill/>
          </a:ln>
        </p:spPr>
        <p:txBody>
          <a:bodyPr anchorCtr="0" anchor="t" bIns="45700" lIns="91425" spcFirstLastPara="1" rIns="91425" wrap="square" tIns="45700">
            <a:spAutoFit/>
          </a:bodyPr>
          <a:lstStyle/>
          <a:p>
            <a:pPr indent="0" lvl="0" marL="0" marR="0" rtl="0" algn="l">
              <a:lnSpc>
                <a:spcPct val="198214"/>
              </a:lnSpc>
              <a:spcBef>
                <a:spcPts val="0"/>
              </a:spcBef>
              <a:spcAft>
                <a:spcPts val="0"/>
              </a:spcAft>
              <a:buClr>
                <a:srgbClr val="231971"/>
              </a:buClr>
              <a:buSzPts val="2800"/>
              <a:buFont typeface="Outfit ExtraBold"/>
              <a:buNone/>
            </a:pPr>
            <a:r>
              <a:rPr b="1" lang="en-US" sz="2800">
                <a:solidFill>
                  <a:srgbClr val="231971"/>
                </a:solidFill>
                <a:latin typeface="Outfit ExtraBold"/>
                <a:ea typeface="Outfit ExtraBold"/>
                <a:cs typeface="Outfit ExtraBold"/>
                <a:sym typeface="Outfit ExtraBold"/>
              </a:rPr>
              <a:t>VGG16 with pre-training (98%+ accuracy)</a:t>
            </a:r>
            <a:endParaRPr sz="2800">
              <a:solidFill>
                <a:schemeClr val="dk1"/>
              </a:solidFill>
              <a:latin typeface="Calibri"/>
              <a:ea typeface="Calibri"/>
              <a:cs typeface="Calibri"/>
              <a:sym typeface="Calibri"/>
            </a:endParaRPr>
          </a:p>
        </p:txBody>
      </p:sp>
      <p:pic>
        <p:nvPicPr>
          <p:cNvPr id="129" name="Google Shape;129;p8"/>
          <p:cNvPicPr preferRelativeResize="0"/>
          <p:nvPr/>
        </p:nvPicPr>
        <p:blipFill rotWithShape="1">
          <a:blip r:embed="rId3">
            <a:alphaModFix/>
          </a:blip>
          <a:srcRect b="0" l="0" r="0" t="0"/>
          <a:stretch/>
        </p:blipFill>
        <p:spPr>
          <a:xfrm>
            <a:off x="0" y="4051636"/>
            <a:ext cx="8820615" cy="1286054"/>
          </a:xfrm>
          <a:prstGeom prst="rect">
            <a:avLst/>
          </a:prstGeom>
          <a:noFill/>
          <a:ln>
            <a:noFill/>
          </a:ln>
        </p:spPr>
      </p:pic>
      <p:sp>
        <p:nvSpPr>
          <p:cNvPr id="130" name="Google Shape;130;p8"/>
          <p:cNvSpPr txBox="1"/>
          <p:nvPr/>
        </p:nvSpPr>
        <p:spPr>
          <a:xfrm>
            <a:off x="147022" y="6800699"/>
            <a:ext cx="700296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chemeClr val="dk1"/>
                </a:solidFill>
                <a:latin typeface="Calibri"/>
                <a:ea typeface="Calibri"/>
                <a:cs typeface="Calibri"/>
                <a:sym typeface="Calibri"/>
              </a:rPr>
              <a:t>Possibility of overfitting having occurred, can not be absolutely sure due to 98% accuracy but a better model may help in much more robust results, we will dwell into the territory of robustness too for a short period later.</a:t>
            </a:r>
            <a:endParaRPr/>
          </a:p>
        </p:txBody>
      </p:sp>
      <p:pic>
        <p:nvPicPr>
          <p:cNvPr id="131" name="Google Shape;131;p8"/>
          <p:cNvPicPr preferRelativeResize="0"/>
          <p:nvPr/>
        </p:nvPicPr>
        <p:blipFill rotWithShape="1">
          <a:blip r:embed="rId4">
            <a:alphaModFix/>
          </a:blip>
          <a:srcRect b="0" l="0" r="0" t="0"/>
          <a:stretch/>
        </p:blipFill>
        <p:spPr>
          <a:xfrm>
            <a:off x="-3" y="2150434"/>
            <a:ext cx="8820616" cy="1964366"/>
          </a:xfrm>
          <a:prstGeom prst="rect">
            <a:avLst/>
          </a:prstGeom>
          <a:noFill/>
          <a:ln>
            <a:noFill/>
          </a:ln>
        </p:spPr>
      </p:pic>
      <p:pic>
        <p:nvPicPr>
          <p:cNvPr id="132" name="Google Shape;132;p8"/>
          <p:cNvPicPr preferRelativeResize="0"/>
          <p:nvPr/>
        </p:nvPicPr>
        <p:blipFill rotWithShape="1">
          <a:blip r:embed="rId5">
            <a:alphaModFix/>
          </a:blip>
          <a:srcRect b="0" l="0" r="0" t="0"/>
          <a:stretch/>
        </p:blipFill>
        <p:spPr>
          <a:xfrm>
            <a:off x="8820614" y="1361994"/>
            <a:ext cx="5809785" cy="3332669"/>
          </a:xfrm>
          <a:prstGeom prst="rect">
            <a:avLst/>
          </a:prstGeom>
          <a:noFill/>
          <a:ln>
            <a:noFill/>
          </a:ln>
        </p:spPr>
      </p:pic>
      <p:pic>
        <p:nvPicPr>
          <p:cNvPr id="133" name="Google Shape;133;p8"/>
          <p:cNvPicPr preferRelativeResize="0"/>
          <p:nvPr/>
        </p:nvPicPr>
        <p:blipFill rotWithShape="1">
          <a:blip r:embed="rId6">
            <a:alphaModFix/>
          </a:blip>
          <a:srcRect b="0" l="0" r="0" t="0"/>
          <a:stretch/>
        </p:blipFill>
        <p:spPr>
          <a:xfrm>
            <a:off x="8820613" y="4538546"/>
            <a:ext cx="5809787" cy="3581612"/>
          </a:xfrm>
          <a:prstGeom prst="rect">
            <a:avLst/>
          </a:prstGeom>
          <a:noFill/>
          <a:ln>
            <a:noFill/>
          </a:ln>
        </p:spPr>
      </p:pic>
      <p:pic>
        <p:nvPicPr>
          <p:cNvPr id="134" name="Google Shape;134;p8"/>
          <p:cNvPicPr preferRelativeResize="0"/>
          <p:nvPr/>
        </p:nvPicPr>
        <p:blipFill rotWithShape="1">
          <a:blip r:embed="rId7">
            <a:alphaModFix/>
          </a:blip>
          <a:srcRect b="0" l="0" r="0" t="0"/>
          <a:stretch/>
        </p:blipFill>
        <p:spPr>
          <a:xfrm>
            <a:off x="5479" y="5330106"/>
            <a:ext cx="8815136" cy="98148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9"/>
          <p:cNvSpPr/>
          <p:nvPr/>
        </p:nvSpPr>
        <p:spPr>
          <a:xfrm>
            <a:off x="303136" y="119957"/>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31971"/>
              </a:buClr>
              <a:buSzPts val="4450"/>
              <a:buFont typeface="Outfit ExtraBold"/>
              <a:buNone/>
            </a:pPr>
            <a:r>
              <a:rPr b="1" lang="en-US" sz="4450">
                <a:solidFill>
                  <a:srgbClr val="231971"/>
                </a:solidFill>
                <a:latin typeface="Outfit ExtraBold"/>
                <a:ea typeface="Outfit ExtraBold"/>
                <a:cs typeface="Outfit ExtraBold"/>
                <a:sym typeface="Outfit ExtraBold"/>
              </a:rPr>
              <a:t>Evaluation &amp; Analysis</a:t>
            </a:r>
            <a:endParaRPr sz="4450">
              <a:solidFill>
                <a:schemeClr val="dk1"/>
              </a:solidFill>
              <a:latin typeface="Calibri"/>
              <a:ea typeface="Calibri"/>
              <a:cs typeface="Calibri"/>
              <a:sym typeface="Calibri"/>
            </a:endParaRPr>
          </a:p>
        </p:txBody>
      </p:sp>
      <p:sp>
        <p:nvSpPr>
          <p:cNvPr id="141" name="Google Shape;141;p9"/>
          <p:cNvSpPr txBox="1"/>
          <p:nvPr/>
        </p:nvSpPr>
        <p:spPr>
          <a:xfrm>
            <a:off x="303136" y="828736"/>
            <a:ext cx="7337502" cy="724429"/>
          </a:xfrm>
          <a:prstGeom prst="rect">
            <a:avLst/>
          </a:prstGeom>
          <a:noFill/>
          <a:ln>
            <a:noFill/>
          </a:ln>
        </p:spPr>
        <p:txBody>
          <a:bodyPr anchorCtr="0" anchor="t" bIns="45700" lIns="91425" spcFirstLastPara="1" rIns="91425" wrap="square" tIns="45700">
            <a:spAutoFit/>
          </a:bodyPr>
          <a:lstStyle/>
          <a:p>
            <a:pPr indent="0" lvl="0" marL="0" marR="0" rtl="0" algn="l">
              <a:lnSpc>
                <a:spcPct val="198214"/>
              </a:lnSpc>
              <a:spcBef>
                <a:spcPts val="0"/>
              </a:spcBef>
              <a:spcAft>
                <a:spcPts val="0"/>
              </a:spcAft>
              <a:buClr>
                <a:srgbClr val="231971"/>
              </a:buClr>
              <a:buSzPts val="2800"/>
              <a:buFont typeface="Outfit ExtraBold"/>
              <a:buNone/>
            </a:pPr>
            <a:r>
              <a:rPr b="1" lang="en-US" sz="2800">
                <a:solidFill>
                  <a:srgbClr val="231971"/>
                </a:solidFill>
                <a:latin typeface="Outfit ExtraBold"/>
                <a:ea typeface="Outfit ExtraBold"/>
                <a:cs typeface="Outfit ExtraBold"/>
                <a:sym typeface="Outfit ExtraBold"/>
              </a:rPr>
              <a:t>VGG16 with pre-training (98%+ accuracy)</a:t>
            </a:r>
            <a:endParaRPr sz="2800">
              <a:solidFill>
                <a:schemeClr val="dk1"/>
              </a:solidFill>
              <a:latin typeface="Calibri"/>
              <a:ea typeface="Calibri"/>
              <a:cs typeface="Calibri"/>
              <a:sym typeface="Calibri"/>
            </a:endParaRPr>
          </a:p>
        </p:txBody>
      </p:sp>
      <p:pic>
        <p:nvPicPr>
          <p:cNvPr id="142" name="Google Shape;142;p9"/>
          <p:cNvPicPr preferRelativeResize="0"/>
          <p:nvPr/>
        </p:nvPicPr>
        <p:blipFill rotWithShape="1">
          <a:blip r:embed="rId3">
            <a:alphaModFix/>
          </a:blip>
          <a:srcRect b="0" l="0" r="0" t="0"/>
          <a:stretch/>
        </p:blipFill>
        <p:spPr>
          <a:xfrm>
            <a:off x="-1" y="3337292"/>
            <a:ext cx="8954430" cy="1357371"/>
          </a:xfrm>
          <a:prstGeom prst="rect">
            <a:avLst/>
          </a:prstGeom>
          <a:noFill/>
          <a:ln>
            <a:noFill/>
          </a:ln>
        </p:spPr>
      </p:pic>
      <p:sp>
        <p:nvSpPr>
          <p:cNvPr id="143" name="Google Shape;143;p9"/>
          <p:cNvSpPr txBox="1"/>
          <p:nvPr/>
        </p:nvSpPr>
        <p:spPr>
          <a:xfrm>
            <a:off x="459985" y="1511114"/>
            <a:ext cx="73430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31971"/>
                </a:solidFill>
                <a:latin typeface="Outfit ExtraBold"/>
                <a:ea typeface="Outfit ExtraBold"/>
                <a:cs typeface="Outfit ExtraBold"/>
                <a:sym typeface="Outfit ExtraBold"/>
              </a:rPr>
              <a:t>Use of L2 Regularization(Ridge regularization)</a:t>
            </a:r>
            <a:endParaRPr sz="1800">
              <a:solidFill>
                <a:schemeClr val="dk1"/>
              </a:solidFill>
              <a:latin typeface="Calibri"/>
              <a:ea typeface="Calibri"/>
              <a:cs typeface="Calibri"/>
              <a:sym typeface="Calibri"/>
            </a:endParaRPr>
          </a:p>
        </p:txBody>
      </p:sp>
      <p:pic>
        <p:nvPicPr>
          <p:cNvPr id="144" name="Google Shape;144;p9"/>
          <p:cNvPicPr preferRelativeResize="0"/>
          <p:nvPr/>
        </p:nvPicPr>
        <p:blipFill rotWithShape="1">
          <a:blip r:embed="rId4">
            <a:alphaModFix/>
          </a:blip>
          <a:srcRect b="0" l="0" r="0" t="0"/>
          <a:stretch/>
        </p:blipFill>
        <p:spPr>
          <a:xfrm>
            <a:off x="0" y="1906215"/>
            <a:ext cx="8954430" cy="1405309"/>
          </a:xfrm>
          <a:prstGeom prst="rect">
            <a:avLst/>
          </a:prstGeom>
          <a:noFill/>
          <a:ln>
            <a:noFill/>
          </a:ln>
        </p:spPr>
      </p:pic>
      <p:pic>
        <p:nvPicPr>
          <p:cNvPr id="145" name="Google Shape;145;p9"/>
          <p:cNvPicPr preferRelativeResize="0"/>
          <p:nvPr/>
        </p:nvPicPr>
        <p:blipFill rotWithShape="1">
          <a:blip r:embed="rId5">
            <a:alphaModFix/>
          </a:blip>
          <a:srcRect b="0" l="0" r="0" t="0"/>
          <a:stretch/>
        </p:blipFill>
        <p:spPr>
          <a:xfrm>
            <a:off x="8954429" y="1014762"/>
            <a:ext cx="5620498" cy="3638726"/>
          </a:xfrm>
          <a:prstGeom prst="rect">
            <a:avLst/>
          </a:prstGeom>
          <a:noFill/>
          <a:ln>
            <a:noFill/>
          </a:ln>
        </p:spPr>
      </p:pic>
      <p:pic>
        <p:nvPicPr>
          <p:cNvPr id="146" name="Google Shape;146;p9"/>
          <p:cNvPicPr preferRelativeResize="0"/>
          <p:nvPr/>
        </p:nvPicPr>
        <p:blipFill rotWithShape="1">
          <a:blip r:embed="rId6">
            <a:alphaModFix/>
          </a:blip>
          <a:srcRect b="0" l="0" r="0" t="0"/>
          <a:stretch/>
        </p:blipFill>
        <p:spPr>
          <a:xfrm>
            <a:off x="8954430" y="4653487"/>
            <a:ext cx="5620497" cy="3456156"/>
          </a:xfrm>
          <a:prstGeom prst="rect">
            <a:avLst/>
          </a:prstGeom>
          <a:noFill/>
          <a:ln>
            <a:noFill/>
          </a:ln>
        </p:spPr>
      </p:pic>
      <p:pic>
        <p:nvPicPr>
          <p:cNvPr id="147" name="Google Shape;147;p9"/>
          <p:cNvPicPr preferRelativeResize="0"/>
          <p:nvPr/>
        </p:nvPicPr>
        <p:blipFill rotWithShape="1">
          <a:blip r:embed="rId7">
            <a:alphaModFix/>
          </a:blip>
          <a:srcRect b="0" l="0" r="0" t="0"/>
          <a:stretch/>
        </p:blipFill>
        <p:spPr>
          <a:xfrm>
            <a:off x="-2" y="4694664"/>
            <a:ext cx="8954431" cy="1077479"/>
          </a:xfrm>
          <a:prstGeom prst="rect">
            <a:avLst/>
          </a:prstGeom>
          <a:noFill/>
          <a:ln>
            <a:noFill/>
          </a:ln>
        </p:spPr>
      </p:pic>
      <p:sp>
        <p:nvSpPr>
          <p:cNvPr id="148" name="Google Shape;148;p9"/>
          <p:cNvSpPr txBox="1"/>
          <p:nvPr/>
        </p:nvSpPr>
        <p:spPr>
          <a:xfrm>
            <a:off x="1204328" y="6395320"/>
            <a:ext cx="714793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chemeClr val="dk1"/>
                </a:solidFill>
                <a:latin typeface="Calibri"/>
                <a:ea typeface="Calibri"/>
                <a:cs typeface="Calibri"/>
                <a:sym typeface="Calibri"/>
              </a:rPr>
              <a:t>No major improvement in accuracy but we will shortly see a major advantage of applying regularizers.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2024-11-10T06:50:51Z</dcterms:created>
  <dc:creator>Blanca _</dc:creator>
</cp:coreProperties>
</file>